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68" r:id="rId2"/>
    <p:sldId id="294" r:id="rId3"/>
    <p:sldId id="309" r:id="rId4"/>
    <p:sldId id="300" r:id="rId5"/>
    <p:sldId id="301" r:id="rId6"/>
    <p:sldId id="303" r:id="rId7"/>
    <p:sldId id="304" r:id="rId8"/>
    <p:sldId id="305" r:id="rId9"/>
    <p:sldId id="306" r:id="rId10"/>
    <p:sldId id="298" r:id="rId11"/>
    <p:sldId id="308" r:id="rId12"/>
    <p:sldId id="322" r:id="rId13"/>
    <p:sldId id="323" r:id="rId14"/>
    <p:sldId id="325" r:id="rId15"/>
    <p:sldId id="326" r:id="rId16"/>
    <p:sldId id="324" r:id="rId17"/>
    <p:sldId id="327" r:id="rId18"/>
    <p:sldId id="328" r:id="rId19"/>
    <p:sldId id="329" r:id="rId20"/>
    <p:sldId id="330" r:id="rId21"/>
    <p:sldId id="310" r:id="rId22"/>
    <p:sldId id="311" r:id="rId23"/>
    <p:sldId id="314" r:id="rId24"/>
    <p:sldId id="315" r:id="rId25"/>
    <p:sldId id="316" r:id="rId26"/>
    <p:sldId id="317" r:id="rId27"/>
    <p:sldId id="318" r:id="rId28"/>
    <p:sldId id="319" r:id="rId29"/>
    <p:sldId id="320" r:id="rId30"/>
    <p:sldId id="321" r:id="rId31"/>
    <p:sldId id="312" r:id="rId32"/>
    <p:sldId id="331" r:id="rId33"/>
    <p:sldId id="332" r:id="rId34"/>
    <p:sldId id="333" r:id="rId35"/>
    <p:sldId id="334" r:id="rId36"/>
    <p:sldId id="335" r:id="rId37"/>
    <p:sldId id="27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50C"/>
    <a:srgbClr val="047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7"/>
    <p:restoredTop sz="86364" autoAdjust="0"/>
  </p:normalViewPr>
  <p:slideViewPr>
    <p:cSldViewPr snapToGrid="0" snapToObjects="1">
      <p:cViewPr varScale="1">
        <p:scale>
          <a:sx n="91" d="100"/>
          <a:sy n="91" d="100"/>
        </p:scale>
        <p:origin x="2328" y="176"/>
      </p:cViewPr>
      <p:guideLst/>
    </p:cSldViewPr>
  </p:slideViewPr>
  <p:outlineViewPr>
    <p:cViewPr>
      <p:scale>
        <a:sx n="50" d="100"/>
        <a:sy n="50" d="100"/>
      </p:scale>
      <p:origin x="0" y="0"/>
    </p:cViewPr>
  </p:outlineViewPr>
  <p:notesTextViewPr>
    <p:cViewPr>
      <p:scale>
        <a:sx n="1" d="1"/>
        <a:sy n="1" d="1"/>
      </p:scale>
      <p:origin x="0" y="0"/>
    </p:cViewPr>
  </p:notesTextViewPr>
  <p:notesViewPr>
    <p:cSldViewPr snapToGrid="0" snapToObjects="1">
      <p:cViewPr varScale="1">
        <p:scale>
          <a:sx n="96" d="100"/>
          <a:sy n="96" d="100"/>
        </p:scale>
        <p:origin x="248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AC9D30-F937-4946-BF68-C2E8F399033D}" type="datetimeFigureOut">
              <a:rPr lang="en-US" smtClean="0"/>
              <a:t>1/21/26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57A40-3F5B-2746-BCA8-8E2C028FFDFF}" type="slidenum">
              <a:rPr lang="en-US" smtClean="0"/>
              <a:t>‹#›</a:t>
            </a:fld>
            <a:endParaRPr lang="en-US"/>
          </a:p>
        </p:txBody>
      </p:sp>
    </p:spTree>
    <p:extLst>
      <p:ext uri="{BB962C8B-B14F-4D97-AF65-F5344CB8AC3E}">
        <p14:creationId xmlns:p14="http://schemas.microsoft.com/office/powerpoint/2010/main" val="241738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1</a:t>
            </a:fld>
            <a:endParaRPr lang="en-US"/>
          </a:p>
        </p:txBody>
      </p:sp>
    </p:spTree>
    <p:extLst>
      <p:ext uri="{BB962C8B-B14F-4D97-AF65-F5344CB8AC3E}">
        <p14:creationId xmlns:p14="http://schemas.microsoft.com/office/powerpoint/2010/main" val="413288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857A40-3F5B-2746-BCA8-8E2C028FFDFF}" type="slidenum">
              <a:rPr lang="en-US" smtClean="0"/>
              <a:t>24</a:t>
            </a:fld>
            <a:endParaRPr lang="en-US"/>
          </a:p>
        </p:txBody>
      </p:sp>
    </p:spTree>
    <p:extLst>
      <p:ext uri="{BB962C8B-B14F-4D97-AF65-F5344CB8AC3E}">
        <p14:creationId xmlns:p14="http://schemas.microsoft.com/office/powerpoint/2010/main" val="3344201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857A40-3F5B-2746-BCA8-8E2C028FFDFF}" type="slidenum">
              <a:rPr lang="en-US" smtClean="0"/>
              <a:t>25</a:t>
            </a:fld>
            <a:endParaRPr lang="en-US"/>
          </a:p>
        </p:txBody>
      </p:sp>
    </p:spTree>
    <p:extLst>
      <p:ext uri="{BB962C8B-B14F-4D97-AF65-F5344CB8AC3E}">
        <p14:creationId xmlns:p14="http://schemas.microsoft.com/office/powerpoint/2010/main" val="391729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857A40-3F5B-2746-BCA8-8E2C028FFDFF}" type="slidenum">
              <a:rPr lang="en-US" smtClean="0"/>
              <a:t>26</a:t>
            </a:fld>
            <a:endParaRPr lang="en-US"/>
          </a:p>
        </p:txBody>
      </p:sp>
    </p:spTree>
    <p:extLst>
      <p:ext uri="{BB962C8B-B14F-4D97-AF65-F5344CB8AC3E}">
        <p14:creationId xmlns:p14="http://schemas.microsoft.com/office/powerpoint/2010/main" val="641810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31</a:t>
            </a:fld>
            <a:endParaRPr lang="en-US"/>
          </a:p>
        </p:txBody>
      </p:sp>
    </p:spTree>
    <p:extLst>
      <p:ext uri="{BB962C8B-B14F-4D97-AF65-F5344CB8AC3E}">
        <p14:creationId xmlns:p14="http://schemas.microsoft.com/office/powerpoint/2010/main" val="342791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2</a:t>
            </a:fld>
            <a:endParaRPr lang="en-US"/>
          </a:p>
        </p:txBody>
      </p:sp>
    </p:spTree>
    <p:extLst>
      <p:ext uri="{BB962C8B-B14F-4D97-AF65-F5344CB8AC3E}">
        <p14:creationId xmlns:p14="http://schemas.microsoft.com/office/powerpoint/2010/main" val="254904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4</a:t>
            </a:fld>
            <a:endParaRPr lang="en-US"/>
          </a:p>
        </p:txBody>
      </p:sp>
    </p:spTree>
    <p:extLst>
      <p:ext uri="{BB962C8B-B14F-4D97-AF65-F5344CB8AC3E}">
        <p14:creationId xmlns:p14="http://schemas.microsoft.com/office/powerpoint/2010/main" val="128366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5</a:t>
            </a:fld>
            <a:endParaRPr lang="en-US"/>
          </a:p>
        </p:txBody>
      </p:sp>
    </p:spTree>
    <p:extLst>
      <p:ext uri="{BB962C8B-B14F-4D97-AF65-F5344CB8AC3E}">
        <p14:creationId xmlns:p14="http://schemas.microsoft.com/office/powerpoint/2010/main" val="1435750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10</a:t>
            </a:fld>
            <a:endParaRPr lang="en-US"/>
          </a:p>
        </p:txBody>
      </p:sp>
    </p:spTree>
    <p:extLst>
      <p:ext uri="{BB962C8B-B14F-4D97-AF65-F5344CB8AC3E}">
        <p14:creationId xmlns:p14="http://schemas.microsoft.com/office/powerpoint/2010/main" val="18943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11</a:t>
            </a:fld>
            <a:endParaRPr lang="en-US"/>
          </a:p>
        </p:txBody>
      </p:sp>
    </p:spTree>
    <p:extLst>
      <p:ext uri="{BB962C8B-B14F-4D97-AF65-F5344CB8AC3E}">
        <p14:creationId xmlns:p14="http://schemas.microsoft.com/office/powerpoint/2010/main" val="2512542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12</a:t>
            </a:fld>
            <a:endParaRPr lang="en-US"/>
          </a:p>
        </p:txBody>
      </p:sp>
    </p:spTree>
    <p:extLst>
      <p:ext uri="{BB962C8B-B14F-4D97-AF65-F5344CB8AC3E}">
        <p14:creationId xmlns:p14="http://schemas.microsoft.com/office/powerpoint/2010/main" val="2341234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857A40-3F5B-2746-BCA8-8E2C028FFDFF}" type="slidenum">
              <a:rPr lang="en-US" smtClean="0"/>
              <a:t>22</a:t>
            </a:fld>
            <a:endParaRPr lang="en-US"/>
          </a:p>
        </p:txBody>
      </p:sp>
    </p:spTree>
    <p:extLst>
      <p:ext uri="{BB962C8B-B14F-4D97-AF65-F5344CB8AC3E}">
        <p14:creationId xmlns:p14="http://schemas.microsoft.com/office/powerpoint/2010/main" val="3435029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23</a:t>
            </a:fld>
            <a:endParaRPr lang="en-US"/>
          </a:p>
        </p:txBody>
      </p:sp>
    </p:spTree>
    <p:extLst>
      <p:ext uri="{BB962C8B-B14F-4D97-AF65-F5344CB8AC3E}">
        <p14:creationId xmlns:p14="http://schemas.microsoft.com/office/powerpoint/2010/main" val="2992649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BC996-1AF1-15C1-70FE-615DF9CBFED7}"/>
              </a:ext>
            </a:extLst>
          </p:cNvPr>
          <p:cNvSpPr>
            <a:spLocks noGrp="1"/>
          </p:cNvSpPr>
          <p:nvPr>
            <p:ph type="title" hasCustomPrompt="1"/>
          </p:nvPr>
        </p:nvSpPr>
        <p:spPr>
          <a:xfrm>
            <a:off x="638917" y="903391"/>
            <a:ext cx="6250685" cy="2106570"/>
          </a:xfrm>
        </p:spPr>
        <p:txBody>
          <a:bodyPr rIns="91440">
            <a:normAutofit/>
          </a:bodyPr>
          <a:lstStyle>
            <a:lvl1pPr>
              <a:defRPr sz="3600" b="1" i="0">
                <a:solidFill>
                  <a:schemeClr val="tx1">
                    <a:lumMod val="90000"/>
                    <a:lumOff val="10000"/>
                  </a:schemeClr>
                </a:solidFill>
                <a:latin typeface="Red Hat Display" panose="02010303040201060303" pitchFamily="2" charset="0"/>
                <a:ea typeface="Red Hat Display" panose="02010303040201060303" pitchFamily="2" charset="0"/>
                <a:cs typeface="Red Hat Display" panose="02010303040201060303" pitchFamily="2" charset="0"/>
              </a:defRPr>
            </a:lvl1pPr>
          </a:lstStyle>
          <a:p>
            <a:r>
              <a:rPr lang="en-US" dirty="0">
                <a:effectLst/>
              </a:rPr>
              <a:t>Insert slide title in title or sentence case </a:t>
            </a:r>
            <a:endParaRPr lang="en-US" dirty="0"/>
          </a:p>
        </p:txBody>
      </p:sp>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1"/>
              </a:ext>
            </a:extLst>
          </p:cNvPr>
          <p:cNvSpPr/>
          <p:nvPr userDrawn="1"/>
        </p:nvSpPr>
        <p:spPr>
          <a:xfrm>
            <a:off x="638917" y="3218871"/>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A91AB265-C0D2-A543-B156-B0221787BF01}"/>
              </a:ext>
              <a:ext uri="{C183D7F6-B498-43B3-948B-1728B52AA6E4}">
                <adec:decorative xmlns:adec="http://schemas.microsoft.com/office/drawing/2017/decorative" val="1"/>
              </a:ext>
            </a:extLst>
          </p:cNvPr>
          <p:cNvSpPr/>
          <p:nvPr userDrawn="1"/>
        </p:nvSpPr>
        <p:spPr>
          <a:xfrm>
            <a:off x="0" y="5733907"/>
            <a:ext cx="9144000" cy="1124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638917" y="3519489"/>
            <a:ext cx="6250685" cy="701877"/>
          </a:xfrm>
        </p:spPr>
        <p:txBody>
          <a:bodyPr anchor="t">
            <a:noAutofit/>
          </a:bodyPr>
          <a:lstStyle>
            <a:lvl1pPr marL="0" indent="0">
              <a:buNone/>
              <a:defRPr sz="2200">
                <a:solidFill>
                  <a:schemeClr val="tx1">
                    <a:lumMod val="75000"/>
                    <a:lumOff val="25000"/>
                  </a:schemeClr>
                </a:solidFill>
                <a:latin typeface="Red Hat Display" panose="02010303040201060303" pitchFamily="2" charset="0"/>
                <a:ea typeface="Red Hat Display" panose="02010303040201060303" pitchFamily="2" charset="0"/>
                <a:cs typeface="Red Hat Display" panose="02010303040201060303" pitchFamily="2" charset="0"/>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638917" y="5953913"/>
            <a:ext cx="7733559" cy="523088"/>
          </a:xfrm>
        </p:spPr>
        <p:txBody>
          <a:bodyPr anchor="t" anchorCtr="0">
            <a:normAutofit/>
          </a:bodyPr>
          <a:lstStyle>
            <a:lvl1pPr marL="0" indent="0">
              <a:buNone/>
              <a:defRPr sz="1600" b="1">
                <a:solidFill>
                  <a:schemeClr val="bg1"/>
                </a:solidFill>
              </a:defRPr>
            </a:lvl1pPr>
          </a:lstStyle>
          <a:p>
            <a:pPr lvl="0"/>
            <a:r>
              <a:rPr lang="en-US" dirty="0"/>
              <a:t>Insert name, position, department/unit</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 uri="{C183D7F6-B498-43B3-948B-1728B52AA6E4}">
                <adec:decorative xmlns:adec="http://schemas.microsoft.com/office/drawing/2017/decorative" val="1"/>
              </a:ext>
            </a:extLst>
          </p:cNvPr>
          <p:cNvSpPr/>
          <p:nvPr userDrawn="1"/>
        </p:nvSpPr>
        <p:spPr>
          <a:xfrm>
            <a:off x="0" y="-9939"/>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descr="UW–Madison logo with white text on black background">
            <a:extLst>
              <a:ext uri="{FF2B5EF4-FFF2-40B4-BE49-F238E27FC236}">
                <a16:creationId xmlns:a16="http://schemas.microsoft.com/office/drawing/2014/main" id="{5AC3464E-EAD7-2F46-80F6-DC8D4A387FF7}"/>
              </a:ext>
            </a:extLst>
          </p:cNvPr>
          <p:cNvPicPr>
            <a:picLocks noChangeAspect="1"/>
          </p:cNvPicPr>
          <p:nvPr userDrawn="1"/>
        </p:nvPicPr>
        <p:blipFill>
          <a:blip r:embed="rId2"/>
          <a:stretch>
            <a:fillRect/>
          </a:stretch>
        </p:blipFill>
        <p:spPr>
          <a:xfrm>
            <a:off x="3255444" y="2986084"/>
            <a:ext cx="2633112" cy="885831"/>
          </a:xfrm>
          <a:prstGeom prst="rect">
            <a:avLst/>
          </a:prstGeom>
        </p:spPr>
      </p:pic>
      <p:sp>
        <p:nvSpPr>
          <p:cNvPr id="2" name="Title 1">
            <a:extLst>
              <a:ext uri="{FF2B5EF4-FFF2-40B4-BE49-F238E27FC236}">
                <a16:creationId xmlns:a16="http://schemas.microsoft.com/office/drawing/2014/main" id="{D552FCC8-1D08-BC50-5775-78B866D9A150}"/>
              </a:ext>
            </a:extLst>
          </p:cNvPr>
          <p:cNvSpPr>
            <a:spLocks noGrp="1"/>
          </p:cNvSpPr>
          <p:nvPr>
            <p:ph type="title" hasCustomPrompt="1"/>
          </p:nvPr>
        </p:nvSpPr>
        <p:spPr>
          <a:xfrm>
            <a:off x="0" y="-213139"/>
            <a:ext cx="8001000" cy="203200"/>
          </a:xfrm>
        </p:spPr>
        <p:txBody>
          <a:bodyPr/>
          <a:lstStyle>
            <a:lvl1pPr>
              <a:defRPr sz="1200" b="0" i="0">
                <a:latin typeface="Red Hat Display" panose="02010303040201060303" pitchFamily="2" charset="0"/>
                <a:ea typeface="Red Hat Display" panose="02010303040201060303" pitchFamily="2" charset="0"/>
                <a:cs typeface="Red Hat Display" panose="02010303040201060303" pitchFamily="2" charset="0"/>
              </a:defRPr>
            </a:lvl1pPr>
          </a:lstStyle>
          <a:p>
            <a:r>
              <a:rPr lang="en-US" dirty="0"/>
              <a:t>Black Closing Slide</a:t>
            </a:r>
          </a:p>
        </p:txBody>
      </p:sp>
    </p:spTree>
    <p:extLst>
      <p:ext uri="{BB962C8B-B14F-4D97-AF65-F5344CB8AC3E}">
        <p14:creationId xmlns:p14="http://schemas.microsoft.com/office/powerpoint/2010/main" val="231482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B1C6F3-8D05-7245-98E0-6A89EF37B52B}"/>
              </a:ext>
              <a:ext uri="{C183D7F6-B498-43B3-948B-1728B52AA6E4}">
                <adec:decorative xmlns:adec="http://schemas.microsoft.com/office/drawing/2017/decorative" val="1"/>
              </a:ext>
            </a:extLst>
          </p:cNvPr>
          <p:cNvSpPr/>
          <p:nvPr userDrawn="1"/>
        </p:nvSpPr>
        <p:spPr>
          <a:xfrm>
            <a:off x="0" y="0"/>
            <a:ext cx="9144000" cy="5733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2">
            <a:extLst>
              <a:ext uri="{FF2B5EF4-FFF2-40B4-BE49-F238E27FC236}">
                <a16:creationId xmlns:a16="http://schemas.microsoft.com/office/drawing/2014/main" id="{DDE0C0CF-9F78-455B-D981-3DC0727F3445}"/>
              </a:ext>
            </a:extLst>
          </p:cNvPr>
          <p:cNvSpPr>
            <a:spLocks noGrp="1"/>
          </p:cNvSpPr>
          <p:nvPr>
            <p:ph type="title" hasCustomPrompt="1"/>
          </p:nvPr>
        </p:nvSpPr>
        <p:spPr>
          <a:xfrm>
            <a:off x="638917" y="905689"/>
            <a:ext cx="6250685" cy="2106570"/>
          </a:xfrm>
        </p:spPr>
        <p:txBody>
          <a:bodyPr rIns="91440">
            <a:normAutofit/>
          </a:bodyPr>
          <a:lstStyle>
            <a:lvl1pPr>
              <a:defRPr sz="3600">
                <a:solidFill>
                  <a:schemeClr val="bg1"/>
                </a:solidFill>
              </a:defRPr>
            </a:lvl1pPr>
          </a:lstStyle>
          <a:p>
            <a:r>
              <a:rPr lang="en-US" dirty="0">
                <a:effectLst/>
              </a:rPr>
              <a:t>Insert slide title in title or sentence case </a:t>
            </a:r>
            <a:endParaRPr lang="en-US" dirty="0"/>
          </a:p>
        </p:txBody>
      </p:sp>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1"/>
              </a:ext>
            </a:extLst>
          </p:cNvPr>
          <p:cNvSpPr/>
          <p:nvPr userDrawn="1"/>
        </p:nvSpPr>
        <p:spPr>
          <a:xfrm>
            <a:off x="638917" y="3218871"/>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638917" y="3519489"/>
            <a:ext cx="6250685" cy="701877"/>
          </a:xfrm>
        </p:spPr>
        <p:txBody>
          <a:bodyPr anchor="t">
            <a:noAutofit/>
          </a:bodyPr>
          <a:lstStyle>
            <a:lvl1pPr marL="0" indent="0">
              <a:buNone/>
              <a:defRPr sz="2200">
                <a:solidFill>
                  <a:schemeClr val="tx1">
                    <a:lumMod val="25000"/>
                    <a:lumOff val="75000"/>
                  </a:schemeClr>
                </a:solidFill>
                <a:latin typeface="Red Hat Display" panose="02010303040201060303" pitchFamily="2" charset="0"/>
                <a:ea typeface="Red Hat Display" panose="02010303040201060303" pitchFamily="2" charset="0"/>
                <a:cs typeface="Red Hat Display" panose="02010303040201060303" pitchFamily="2" charset="0"/>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638917" y="5953913"/>
            <a:ext cx="7733559" cy="523088"/>
          </a:xfrm>
        </p:spPr>
        <p:txBody>
          <a:bodyPr anchor="t" anchorCtr="0">
            <a:normAutofit/>
          </a:bodyPr>
          <a:lstStyle>
            <a:lvl1pPr marL="0" indent="0">
              <a:buNone/>
              <a:defRPr sz="1600" b="1">
                <a:solidFill>
                  <a:schemeClr val="tx1">
                    <a:lumMod val="90000"/>
                    <a:lumOff val="10000"/>
                  </a:schemeClr>
                </a:solidFill>
              </a:defRPr>
            </a:lvl1pPr>
          </a:lstStyle>
          <a:p>
            <a:pPr lvl="0"/>
            <a:r>
              <a:rPr lang="en-US" dirty="0"/>
              <a:t>Insert name, position, department/unit</a:t>
            </a:r>
          </a:p>
        </p:txBody>
      </p:sp>
      <p:sp>
        <p:nvSpPr>
          <p:cNvPr id="11" name="Rectangle 10">
            <a:extLst>
              <a:ext uri="{FF2B5EF4-FFF2-40B4-BE49-F238E27FC236}">
                <a16:creationId xmlns:a16="http://schemas.microsoft.com/office/drawing/2014/main" id="{99797619-8B01-0549-8F5E-787C3097DC7B}"/>
              </a:ext>
            </a:extLst>
          </p:cNvPr>
          <p:cNvSpPr/>
          <p:nvPr userDrawn="1"/>
        </p:nvSpPr>
        <p:spPr>
          <a:xfrm>
            <a:off x="8530683" y="0"/>
            <a:ext cx="528175"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descr="Logo&#10;&#10;Description automatically generated">
            <a:extLst>
              <a:ext uri="{FF2B5EF4-FFF2-40B4-BE49-F238E27FC236}">
                <a16:creationId xmlns:a16="http://schemas.microsoft.com/office/drawing/2014/main" id="{A5686C4D-738C-8049-8292-137F1F10E425}"/>
              </a:ext>
            </a:extLst>
          </p:cNvPr>
          <p:cNvPicPr>
            <a:picLocks noChangeAspect="1"/>
          </p:cNvPicPr>
          <p:nvPr userDrawn="1"/>
        </p:nvPicPr>
        <p:blipFill>
          <a:blip r:embed="rId2"/>
          <a:stretch>
            <a:fillRect/>
          </a:stretch>
        </p:blipFill>
        <p:spPr>
          <a:xfrm>
            <a:off x="8569280" y="222227"/>
            <a:ext cx="456123" cy="716763"/>
          </a:xfrm>
          <a:prstGeom prst="rect">
            <a:avLst/>
          </a:prstGeom>
        </p:spPr>
      </p:pic>
    </p:spTree>
    <p:extLst>
      <p:ext uri="{BB962C8B-B14F-4D97-AF65-F5344CB8AC3E}">
        <p14:creationId xmlns:p14="http://schemas.microsoft.com/office/powerpoint/2010/main" val="343792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EAA1-5370-00EF-9A69-09341B248E5B}"/>
              </a:ext>
            </a:extLst>
          </p:cNvPr>
          <p:cNvSpPr>
            <a:spLocks noGrp="1"/>
          </p:cNvSpPr>
          <p:nvPr>
            <p:ph type="title" hasCustomPrompt="1"/>
          </p:nvPr>
        </p:nvSpPr>
        <p:spPr>
          <a:xfrm>
            <a:off x="370021" y="457200"/>
            <a:ext cx="8001000" cy="1066800"/>
          </a:xfrm>
        </p:spPr>
        <p:txBody>
          <a:bodyPr rIns="91440"/>
          <a:lstStyle>
            <a:lvl1pPr>
              <a:defRPr b="1" i="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effectLst/>
              </a:rPr>
              <a:t>Insert slide title in title or sentence case </a:t>
            </a:r>
            <a:endParaRPr lang="en-US" dirty="0"/>
          </a:p>
        </p:txBody>
      </p:sp>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371476" y="1625704"/>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114425" y="1840448"/>
            <a:ext cx="7258050" cy="4446053"/>
          </a:xfrm>
        </p:spPr>
        <p:txBody>
          <a:bodyPr>
            <a:normAutofit/>
          </a:bodyPr>
          <a:lstStyle>
            <a:lvl1pPr marL="171450" indent="-171450">
              <a:buFont typeface="Arial" panose="020B0604020202020204" pitchFamily="34" charset="0"/>
              <a:buChar char="•"/>
              <a:tabLst/>
              <a:defRPr sz="2200">
                <a:solidFill>
                  <a:schemeClr val="tx1">
                    <a:lumMod val="90000"/>
                    <a:lumOff val="10000"/>
                  </a:schemeClr>
                </a:solidFill>
              </a:defRPr>
            </a:lvl1pPr>
            <a:lvl2pPr>
              <a:defRPr sz="1575"/>
            </a:lvl2pPr>
            <a:lvl3pPr>
              <a:defRPr sz="1575"/>
            </a:lvl3pPr>
            <a:lvl4pPr>
              <a:defRPr sz="1575"/>
            </a:lvl4pPr>
            <a:lvl5pPr>
              <a:defRPr sz="1575"/>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542306"/>
            <a:ext cx="6697346" cy="352084"/>
          </a:xfrm>
          <a:solidFill>
            <a:schemeClr val="accent1"/>
          </a:solidFill>
          <a:ln>
            <a:noFill/>
          </a:ln>
        </p:spPr>
        <p:txBody>
          <a:bodyPr wrap="none" lIns="274320" tIns="64008" rIns="182880" bIns="91440" anchor="ctr" anchorCtr="0">
            <a:spAutoFit/>
          </a:bodyPr>
          <a:lstStyle>
            <a:lvl1pPr marL="0" indent="0">
              <a:buNone/>
              <a:defRPr sz="1400">
                <a:solidFill>
                  <a:schemeClr val="bg1"/>
                </a:solidFill>
              </a:defRPr>
            </a:lvl1pPr>
            <a:lvl2pPr>
              <a:defRPr sz="1050"/>
            </a:lvl2pPr>
            <a:lvl3pPr>
              <a:defRPr sz="1050"/>
            </a:lvl3pPr>
            <a:lvl4pPr>
              <a:defRPr sz="1050"/>
            </a:lvl4pPr>
            <a:lvl5pPr>
              <a:defRPr sz="1050"/>
            </a:lvl5pPr>
          </a:lstStyle>
          <a:p>
            <a:pPr lvl="0"/>
            <a:r>
              <a:rPr lang="en-US" dirty="0"/>
              <a:t>Insert presentation topic or department/unit name (text box will expand to fit)</a:t>
            </a:r>
          </a:p>
        </p:txBody>
      </p:sp>
    </p:spTree>
    <p:extLst>
      <p:ext uri="{BB962C8B-B14F-4D97-AF65-F5344CB8AC3E}">
        <p14:creationId xmlns:p14="http://schemas.microsoft.com/office/powerpoint/2010/main" val="362628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F23CF-2C75-F2A9-1F84-F23AB1A22FBF}"/>
              </a:ext>
            </a:extLst>
          </p:cNvPr>
          <p:cNvSpPr>
            <a:spLocks noGrp="1"/>
          </p:cNvSpPr>
          <p:nvPr>
            <p:ph type="title" hasCustomPrompt="1"/>
          </p:nvPr>
        </p:nvSpPr>
        <p:spPr/>
        <p:txBody>
          <a:bodyPr rIns="91440"/>
          <a:lstStyle>
            <a:lvl1pPr>
              <a:defRPr b="1" i="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effectLst/>
              </a:rPr>
              <a:t>Insert slide title in title or sentence case </a:t>
            </a:r>
            <a:endParaRPr lang="en-US" dirty="0"/>
          </a:p>
        </p:txBody>
      </p:sp>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371476" y="1625704"/>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114425" y="1840448"/>
            <a:ext cx="3361911" cy="4446053"/>
          </a:xfrm>
        </p:spPr>
        <p:txBody>
          <a:bodyPr>
            <a:normAutofit/>
          </a:bodyPr>
          <a:lstStyle>
            <a:lvl1pPr marL="171450" indent="-171450">
              <a:buFont typeface="Arial" panose="020B0604020202020204" pitchFamily="34" charset="0"/>
              <a:buChar char="•"/>
              <a:tabLst/>
              <a:defRPr sz="1950">
                <a:solidFill>
                  <a:schemeClr val="tx1"/>
                </a:solidFill>
              </a:defRPr>
            </a:lvl1pPr>
            <a:lvl2pPr>
              <a:defRPr sz="1575"/>
            </a:lvl2pPr>
            <a:lvl3pPr>
              <a:defRPr sz="1575"/>
            </a:lvl3pPr>
            <a:lvl4pPr>
              <a:defRPr sz="1575"/>
            </a:lvl4pPr>
            <a:lvl5pPr>
              <a:defRPr sz="1575"/>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1" y="6537038"/>
            <a:ext cx="6697346" cy="352084"/>
          </a:xfrm>
          <a:solidFill>
            <a:schemeClr val="accent1"/>
          </a:solidFill>
          <a:ln>
            <a:noFill/>
          </a:ln>
        </p:spPr>
        <p:txBody>
          <a:bodyPr wrap="none" lIns="274320" tIns="64008" rIns="182880" bIns="91440" anchor="ctr" anchorCtr="0">
            <a:spAutoFit/>
          </a:bodyPr>
          <a:lstStyle>
            <a:lvl1pPr marL="0" indent="0">
              <a:buNone/>
              <a:defRPr sz="1400">
                <a:solidFill>
                  <a:schemeClr val="bg1"/>
                </a:solidFill>
              </a:defRPr>
            </a:lvl1pPr>
            <a:lvl2pPr>
              <a:defRPr sz="1050"/>
            </a:lvl2pPr>
            <a:lvl3pPr>
              <a:defRPr sz="1050"/>
            </a:lvl3pPr>
            <a:lvl4pPr>
              <a:defRPr sz="1050"/>
            </a:lvl4pPr>
            <a:lvl5pPr>
              <a:defRPr sz="1050"/>
            </a:lvl5pPr>
          </a:lstStyle>
          <a:p>
            <a:pPr lvl="0"/>
            <a:r>
              <a:rPr lang="en-US" dirty="0"/>
              <a:t>Insert presentation topic or department/unit name (text box will expand to fit)</a:t>
            </a:r>
          </a:p>
        </p:txBody>
      </p:sp>
      <p:sp>
        <p:nvSpPr>
          <p:cNvPr id="8" name="Content Placeholder 10">
            <a:extLst>
              <a:ext uri="{FF2B5EF4-FFF2-40B4-BE49-F238E27FC236}">
                <a16:creationId xmlns:a16="http://schemas.microsoft.com/office/drawing/2014/main" id="{B0DEE38D-2FF0-2A49-A7D1-AF607FA3AB7A}"/>
              </a:ext>
            </a:extLst>
          </p:cNvPr>
          <p:cNvSpPr>
            <a:spLocks noGrp="1"/>
          </p:cNvSpPr>
          <p:nvPr>
            <p:ph sz="quarter" idx="15" hasCustomPrompt="1"/>
          </p:nvPr>
        </p:nvSpPr>
        <p:spPr>
          <a:xfrm>
            <a:off x="4667665" y="1840448"/>
            <a:ext cx="3704810" cy="4446053"/>
          </a:xfrm>
        </p:spPr>
        <p:txBody>
          <a:bodyPr>
            <a:normAutofit/>
          </a:bodyPr>
          <a:lstStyle>
            <a:lvl1pPr marL="171450" indent="-171450">
              <a:buFont typeface="Arial" panose="020B0604020202020204" pitchFamily="34" charset="0"/>
              <a:buChar char="•"/>
              <a:tabLst/>
              <a:defRPr sz="1950">
                <a:solidFill>
                  <a:schemeClr val="tx1"/>
                </a:solidFill>
              </a:defRPr>
            </a:lvl1pPr>
            <a:lvl2pPr>
              <a:defRPr sz="1575"/>
            </a:lvl2pPr>
            <a:lvl3pPr>
              <a:defRPr sz="1575"/>
            </a:lvl3pPr>
            <a:lvl4pPr>
              <a:defRPr sz="1575"/>
            </a:lvl4pPr>
            <a:lvl5pPr>
              <a:defRPr sz="1575"/>
            </a:lvl5pPr>
          </a:lstStyle>
          <a:p>
            <a:pPr lvl="0"/>
            <a:r>
              <a:rPr lang="en-US" dirty="0"/>
              <a:t>Bulleted list</a:t>
            </a:r>
          </a:p>
          <a:p>
            <a:pPr lvl="0"/>
            <a:r>
              <a:rPr lang="en-US" dirty="0"/>
              <a:t>Bulleted list</a:t>
            </a:r>
          </a:p>
          <a:p>
            <a:pPr lvl="0"/>
            <a:r>
              <a:rPr lang="en-US" dirty="0"/>
              <a:t>Bulleted list</a:t>
            </a:r>
          </a:p>
        </p:txBody>
      </p:sp>
    </p:spTree>
    <p:extLst>
      <p:ext uri="{BB962C8B-B14F-4D97-AF65-F5344CB8AC3E}">
        <p14:creationId xmlns:p14="http://schemas.microsoft.com/office/powerpoint/2010/main" val="374076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_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A194C-A4B8-2148-8BE0-5451BAAC534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8234"/>
            <a:ext cx="9144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8372475" cy="5825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114425" y="4226929"/>
            <a:ext cx="3948113" cy="354459"/>
          </a:xfrm>
        </p:spPr>
        <p:txBody>
          <a:bodyPr>
            <a:noAutofit/>
          </a:bodyPr>
          <a:lstStyle>
            <a:lvl1pPr marL="0" indent="0">
              <a:buNone/>
              <a:defRPr sz="2000">
                <a:solidFill>
                  <a:schemeClr val="tx1">
                    <a:lumMod val="10000"/>
                    <a:lumOff val="90000"/>
                  </a:schemeClr>
                </a:solidFill>
              </a:defRPr>
            </a:lvl1pPr>
            <a:lvl2pPr>
              <a:defRPr sz="1575"/>
            </a:lvl2pPr>
            <a:lvl3pPr>
              <a:defRPr sz="1575"/>
            </a:lvl3pPr>
            <a:lvl4pPr>
              <a:defRPr sz="1575"/>
            </a:lvl4pPr>
            <a:lvl5pPr>
              <a:defRPr sz="1575"/>
            </a:lvl5pPr>
          </a:lstStyle>
          <a:p>
            <a:pPr lvl="0"/>
            <a:r>
              <a:rPr lang="en-US" dirty="0"/>
              <a:t>Insert subtitle if needed</a:t>
            </a:r>
          </a:p>
        </p:txBody>
      </p:sp>
      <p:sp>
        <p:nvSpPr>
          <p:cNvPr id="13" name="Freeform 12">
            <a:extLst>
              <a:ext uri="{FF2B5EF4-FFF2-40B4-BE49-F238E27FC236}">
                <a16:creationId xmlns:a16="http://schemas.microsoft.com/office/drawing/2014/main" id="{A2A8E911-3157-1444-8D3E-B3404B047192}"/>
              </a:ext>
            </a:extLst>
          </p:cNvPr>
          <p:cNvSpPr/>
          <p:nvPr userDrawn="1"/>
        </p:nvSpPr>
        <p:spPr>
          <a:xfrm>
            <a:off x="6535674" y="1024128"/>
            <a:ext cx="1836801"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4" name="Rectangle 13">
            <a:extLst>
              <a:ext uri="{FF2B5EF4-FFF2-40B4-BE49-F238E27FC236}">
                <a16:creationId xmlns:a16="http://schemas.microsoft.com/office/drawing/2014/main" id="{8EB6C9F2-5465-8D47-8351-B6B681C458B1}"/>
              </a:ext>
              <a:ext uri="{C183D7F6-B498-43B3-948B-1728B52AA6E4}">
                <adec:decorative xmlns:adec="http://schemas.microsoft.com/office/drawing/2017/decorative" val="1"/>
              </a:ext>
            </a:extLst>
          </p:cNvPr>
          <p:cNvSpPr/>
          <p:nvPr userDrawn="1"/>
        </p:nvSpPr>
        <p:spPr>
          <a:xfrm>
            <a:off x="1114426" y="4007404"/>
            <a:ext cx="353642" cy="9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2D1266FC-2449-334F-9B22-0937AD6B1315}"/>
              </a:ext>
            </a:extLst>
          </p:cNvPr>
          <p:cNvSpPr/>
          <p:nvPr userDrawn="1"/>
        </p:nvSpPr>
        <p:spPr>
          <a:xfrm>
            <a:off x="8530101" y="10026"/>
            <a:ext cx="528175"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1A39BAB6-56DA-7C3C-9319-C5F490DF8E14}"/>
              </a:ext>
            </a:extLst>
          </p:cNvPr>
          <p:cNvSpPr>
            <a:spLocks noGrp="1"/>
          </p:cNvSpPr>
          <p:nvPr>
            <p:ph type="title" hasCustomPrompt="1"/>
          </p:nvPr>
        </p:nvSpPr>
        <p:spPr>
          <a:xfrm>
            <a:off x="1114425" y="2506366"/>
            <a:ext cx="6209402" cy="1375519"/>
          </a:xfrm>
        </p:spPr>
        <p:txBody>
          <a:bodyPr rIns="91440">
            <a:normAutofit/>
          </a:bodyPr>
          <a:lstStyle>
            <a:lvl1pPr>
              <a:defRPr sz="3400">
                <a:solidFill>
                  <a:schemeClr val="bg1"/>
                </a:solidFill>
              </a:defRPr>
            </a:lvl1pPr>
          </a:lstStyle>
          <a:p>
            <a:r>
              <a:rPr lang="en-US" dirty="0">
                <a:effectLst/>
              </a:rPr>
              <a:t>Insert section header slide title</a:t>
            </a:r>
            <a:endParaRPr lang="en-US" dirty="0"/>
          </a:p>
        </p:txBody>
      </p:sp>
      <p:pic>
        <p:nvPicPr>
          <p:cNvPr id="16" name="Picture 15" descr="Logo&#10;&#10;Description automatically generated">
            <a:extLst>
              <a:ext uri="{FF2B5EF4-FFF2-40B4-BE49-F238E27FC236}">
                <a16:creationId xmlns:a16="http://schemas.microsoft.com/office/drawing/2014/main" id="{0E0B867E-4626-0B46-8BD3-B9D962EC3CA9}"/>
              </a:ext>
            </a:extLst>
          </p:cNvPr>
          <p:cNvPicPr>
            <a:picLocks noChangeAspect="1"/>
          </p:cNvPicPr>
          <p:nvPr userDrawn="1"/>
        </p:nvPicPr>
        <p:blipFill>
          <a:blip r:embed="rId3"/>
          <a:stretch>
            <a:fillRect/>
          </a:stretch>
        </p:blipFill>
        <p:spPr>
          <a:xfrm>
            <a:off x="8568698" y="232253"/>
            <a:ext cx="456123" cy="716763"/>
          </a:xfrm>
          <a:prstGeom prst="rect">
            <a:avLst/>
          </a:prstGeom>
        </p:spPr>
      </p:pic>
    </p:spTree>
    <p:extLst>
      <p:ext uri="{BB962C8B-B14F-4D97-AF65-F5344CB8AC3E}">
        <p14:creationId xmlns:p14="http://schemas.microsoft.com/office/powerpoint/2010/main" val="289242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_blac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ECEB0E-880C-6049-9B69-BA2FEE34566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8234"/>
            <a:ext cx="9144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8372475" cy="58338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114425" y="4226929"/>
            <a:ext cx="3948113" cy="354459"/>
          </a:xfrm>
        </p:spPr>
        <p:txBody>
          <a:bodyPr>
            <a:noAutofit/>
          </a:bodyPr>
          <a:lstStyle>
            <a:lvl1pPr marL="0" indent="0">
              <a:buNone/>
              <a:defRPr sz="2000">
                <a:solidFill>
                  <a:schemeClr val="tx1">
                    <a:lumMod val="25000"/>
                    <a:lumOff val="75000"/>
                  </a:schemeClr>
                </a:solidFill>
              </a:defRPr>
            </a:lvl1pPr>
            <a:lvl2pPr>
              <a:defRPr sz="1575"/>
            </a:lvl2pPr>
            <a:lvl3pPr>
              <a:defRPr sz="1575"/>
            </a:lvl3pPr>
            <a:lvl4pPr>
              <a:defRPr sz="1575"/>
            </a:lvl4pPr>
            <a:lvl5pPr>
              <a:defRPr sz="1575"/>
            </a:lvl5pPr>
          </a:lstStyle>
          <a:p>
            <a:pPr lvl="0"/>
            <a:r>
              <a:rPr lang="en-US" dirty="0"/>
              <a:t>Insert subtitle if needed</a:t>
            </a:r>
          </a:p>
        </p:txBody>
      </p:sp>
      <p:sp>
        <p:nvSpPr>
          <p:cNvPr id="8" name="Rectangle 7">
            <a:extLst>
              <a:ext uri="{FF2B5EF4-FFF2-40B4-BE49-F238E27FC236}">
                <a16:creationId xmlns:a16="http://schemas.microsoft.com/office/drawing/2014/main" id="{211E94CE-F71B-1944-B826-00353C8726F4}"/>
              </a:ext>
              <a:ext uri="{C183D7F6-B498-43B3-948B-1728B52AA6E4}">
                <adec:decorative xmlns:adec="http://schemas.microsoft.com/office/drawing/2017/decorative" val="1"/>
              </a:ext>
            </a:extLst>
          </p:cNvPr>
          <p:cNvSpPr/>
          <p:nvPr userDrawn="1"/>
        </p:nvSpPr>
        <p:spPr>
          <a:xfrm>
            <a:off x="1114426" y="4007404"/>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0FF968CE-35E2-E543-8D71-1D8778441684}"/>
              </a:ext>
            </a:extLst>
          </p:cNvPr>
          <p:cNvSpPr/>
          <p:nvPr userDrawn="1"/>
        </p:nvSpPr>
        <p:spPr>
          <a:xfrm>
            <a:off x="6535674" y="1024128"/>
            <a:ext cx="1836801"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tx1">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Rectangle 12">
            <a:extLst>
              <a:ext uri="{FF2B5EF4-FFF2-40B4-BE49-F238E27FC236}">
                <a16:creationId xmlns:a16="http://schemas.microsoft.com/office/drawing/2014/main" id="{A2743335-BCFE-4F42-9A19-F9110C930604}"/>
              </a:ext>
            </a:extLst>
          </p:cNvPr>
          <p:cNvSpPr/>
          <p:nvPr userDrawn="1"/>
        </p:nvSpPr>
        <p:spPr>
          <a:xfrm>
            <a:off x="8529632" y="4133"/>
            <a:ext cx="528175"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descr="Logo&#10;&#10;Description automatically generated">
            <a:extLst>
              <a:ext uri="{FF2B5EF4-FFF2-40B4-BE49-F238E27FC236}">
                <a16:creationId xmlns:a16="http://schemas.microsoft.com/office/drawing/2014/main" id="{9A7CB55A-D1C4-764D-A70A-997226326E02}"/>
              </a:ext>
            </a:extLst>
          </p:cNvPr>
          <p:cNvPicPr>
            <a:picLocks noChangeAspect="1"/>
          </p:cNvPicPr>
          <p:nvPr userDrawn="1"/>
        </p:nvPicPr>
        <p:blipFill>
          <a:blip r:embed="rId3"/>
          <a:stretch>
            <a:fillRect/>
          </a:stretch>
        </p:blipFill>
        <p:spPr>
          <a:xfrm>
            <a:off x="8568229" y="226360"/>
            <a:ext cx="456123" cy="716763"/>
          </a:xfrm>
          <a:prstGeom prst="rect">
            <a:avLst/>
          </a:prstGeom>
        </p:spPr>
      </p:pic>
      <p:sp>
        <p:nvSpPr>
          <p:cNvPr id="2" name="Title 1">
            <a:extLst>
              <a:ext uri="{FF2B5EF4-FFF2-40B4-BE49-F238E27FC236}">
                <a16:creationId xmlns:a16="http://schemas.microsoft.com/office/drawing/2014/main" id="{830F3196-1D5F-5590-1845-46B46A3EC346}"/>
              </a:ext>
            </a:extLst>
          </p:cNvPr>
          <p:cNvSpPr>
            <a:spLocks noGrp="1"/>
          </p:cNvSpPr>
          <p:nvPr>
            <p:ph type="title" hasCustomPrompt="1"/>
          </p:nvPr>
        </p:nvSpPr>
        <p:spPr>
          <a:xfrm>
            <a:off x="1114425" y="2514600"/>
            <a:ext cx="6209402" cy="1367564"/>
          </a:xfrm>
        </p:spPr>
        <p:txBody>
          <a:bodyPr rIns="91440">
            <a:normAutofit/>
          </a:bodyPr>
          <a:lstStyle>
            <a:lvl1pPr>
              <a:defRPr sz="3400">
                <a:solidFill>
                  <a:schemeClr val="bg1"/>
                </a:solidFill>
              </a:defRPr>
            </a:lvl1pPr>
          </a:lstStyle>
          <a:p>
            <a:r>
              <a:rPr lang="en-US" dirty="0">
                <a:effectLst/>
              </a:rPr>
              <a:t>Insert section header slide title</a:t>
            </a:r>
            <a:endParaRPr lang="en-US" dirty="0"/>
          </a:p>
        </p:txBody>
      </p:sp>
    </p:spTree>
    <p:extLst>
      <p:ext uri="{BB962C8B-B14F-4D97-AF65-F5344CB8AC3E}">
        <p14:creationId xmlns:p14="http://schemas.microsoft.com/office/powerpoint/2010/main" val="2375710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457200"/>
            <a:ext cx="8001000" cy="1066800"/>
          </a:xfrm>
        </p:spPr>
        <p:txBody>
          <a:bodyPr/>
          <a:lstStyle>
            <a:lvl1pPr>
              <a:defRPr b="1" i="0">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036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AA52D08E-EF69-07CC-EDB4-C1B4E820D720}"/>
              </a:ext>
            </a:extLst>
          </p:cNvPr>
          <p:cNvSpPr>
            <a:spLocks noGrp="1"/>
          </p:cNvSpPr>
          <p:nvPr>
            <p:ph type="title" hasCustomPrompt="1"/>
          </p:nvPr>
        </p:nvSpPr>
        <p:spPr>
          <a:xfrm>
            <a:off x="0" y="-335280"/>
            <a:ext cx="8001000" cy="313932"/>
          </a:xfrm>
        </p:spPr>
        <p:txBody>
          <a:bodyPr>
            <a:normAutofit/>
          </a:bodyPr>
          <a:lstStyle>
            <a:lvl1pPr>
              <a:defRPr sz="1200" b="0" i="0">
                <a:latin typeface="Red Hat Display" panose="02010303040201060303" pitchFamily="2" charset="0"/>
                <a:ea typeface="Red Hat Display" panose="02010303040201060303" pitchFamily="2" charset="0"/>
                <a:cs typeface="Red Hat Display" panose="02010303040201060303" pitchFamily="2" charset="0"/>
              </a:defRPr>
            </a:lvl1pPr>
          </a:lstStyle>
          <a:p>
            <a:r>
              <a:rPr lang="en-US" dirty="0"/>
              <a:t>Blank Slide</a:t>
            </a:r>
          </a:p>
        </p:txBody>
      </p:sp>
    </p:spTree>
    <p:extLst>
      <p:ext uri="{BB962C8B-B14F-4D97-AF65-F5344CB8AC3E}">
        <p14:creationId xmlns:p14="http://schemas.microsoft.com/office/powerpoint/2010/main" val="64950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 uri="{C183D7F6-B498-43B3-948B-1728B52AA6E4}">
                <adec:decorative xmlns:adec="http://schemas.microsoft.com/office/drawing/2017/decorative" val="1"/>
              </a:ext>
            </a:extLst>
          </p:cNvPr>
          <p:cNvSpPr/>
          <p:nvPr userDrawn="1"/>
        </p:nvSpPr>
        <p:spPr>
          <a:xfrm>
            <a:off x="0" y="-9939"/>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descr="UW–Madison logo with white text on red background">
            <a:extLst>
              <a:ext uri="{FF2B5EF4-FFF2-40B4-BE49-F238E27FC236}">
                <a16:creationId xmlns:a16="http://schemas.microsoft.com/office/drawing/2014/main" id="{30C90E4E-BFE2-F24A-BEE4-72198F0978EB}"/>
              </a:ext>
            </a:extLst>
          </p:cNvPr>
          <p:cNvPicPr>
            <a:picLocks noChangeAspect="1"/>
          </p:cNvPicPr>
          <p:nvPr userDrawn="1"/>
        </p:nvPicPr>
        <p:blipFill>
          <a:blip r:embed="rId2"/>
          <a:stretch>
            <a:fillRect/>
          </a:stretch>
        </p:blipFill>
        <p:spPr>
          <a:xfrm>
            <a:off x="3255444" y="2976145"/>
            <a:ext cx="2633112" cy="885831"/>
          </a:xfrm>
          <a:prstGeom prst="rect">
            <a:avLst/>
          </a:prstGeom>
        </p:spPr>
      </p:pic>
      <p:sp>
        <p:nvSpPr>
          <p:cNvPr id="6" name="Title 5">
            <a:extLst>
              <a:ext uri="{FF2B5EF4-FFF2-40B4-BE49-F238E27FC236}">
                <a16:creationId xmlns:a16="http://schemas.microsoft.com/office/drawing/2014/main" id="{74FD8238-1613-B6D1-CBB4-54E43A2B0A24}"/>
              </a:ext>
            </a:extLst>
          </p:cNvPr>
          <p:cNvSpPr>
            <a:spLocks noGrp="1"/>
          </p:cNvSpPr>
          <p:nvPr>
            <p:ph type="title" hasCustomPrompt="1"/>
          </p:nvPr>
        </p:nvSpPr>
        <p:spPr>
          <a:xfrm>
            <a:off x="0" y="-213140"/>
            <a:ext cx="8001000" cy="203200"/>
          </a:xfrm>
        </p:spPr>
        <p:txBody>
          <a:bodyPr>
            <a:normAutofit/>
          </a:bodyPr>
          <a:lstStyle>
            <a:lvl1pPr>
              <a:defRPr sz="1200" b="0" i="0">
                <a:latin typeface="Red Hat Display" panose="02010303040201060303" pitchFamily="2" charset="0"/>
                <a:ea typeface="Red Hat Display" panose="02010303040201060303" pitchFamily="2" charset="0"/>
                <a:cs typeface="Red Hat Display" panose="02010303040201060303" pitchFamily="2" charset="0"/>
              </a:defRPr>
            </a:lvl1pPr>
          </a:lstStyle>
          <a:p>
            <a:r>
              <a:rPr lang="en-US" dirty="0"/>
              <a:t>Red Closing Slide</a:t>
            </a:r>
          </a:p>
        </p:txBody>
      </p:sp>
    </p:spTree>
    <p:extLst>
      <p:ext uri="{BB962C8B-B14F-4D97-AF65-F5344CB8AC3E}">
        <p14:creationId xmlns:p14="http://schemas.microsoft.com/office/powerpoint/2010/main" val="2583120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1B1986-83A7-3542-BAD9-60B6AA5AD8E5}"/>
              </a:ext>
              <a:ext uri="{C183D7F6-B498-43B3-948B-1728B52AA6E4}">
                <adec:decorative xmlns:adec="http://schemas.microsoft.com/office/drawing/2017/decorative" val="1"/>
              </a:ext>
            </a:extLst>
          </p:cNvPr>
          <p:cNvSpPr/>
          <p:nvPr userDrawn="1"/>
        </p:nvSpPr>
        <p:spPr>
          <a:xfrm>
            <a:off x="8530683" y="0"/>
            <a:ext cx="528175"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descr="UW–Madison red crest logo">
            <a:extLst>
              <a:ext uri="{FF2B5EF4-FFF2-40B4-BE49-F238E27FC236}">
                <a16:creationId xmlns:a16="http://schemas.microsoft.com/office/drawing/2014/main" id="{AE3C76A7-671B-A440-9E04-764EF15815E7}"/>
              </a:ext>
            </a:extLst>
          </p:cNvPr>
          <p:cNvPicPr>
            <a:picLocks noChangeAspect="1"/>
          </p:cNvPicPr>
          <p:nvPr userDrawn="1"/>
        </p:nvPicPr>
        <p:blipFill>
          <a:blip r:embed="rId12"/>
          <a:stretch>
            <a:fillRect/>
          </a:stretch>
        </p:blipFill>
        <p:spPr>
          <a:xfrm>
            <a:off x="8569280" y="222227"/>
            <a:ext cx="456123" cy="716763"/>
          </a:xfrm>
          <a:prstGeom prst="rect">
            <a:avLst/>
          </a:prstGeom>
        </p:spPr>
      </p:pic>
      <p:sp>
        <p:nvSpPr>
          <p:cNvPr id="2" name="Title Placeholder 1"/>
          <p:cNvSpPr>
            <a:spLocks noGrp="1"/>
          </p:cNvSpPr>
          <p:nvPr>
            <p:ph type="title"/>
          </p:nvPr>
        </p:nvSpPr>
        <p:spPr>
          <a:xfrm>
            <a:off x="371475" y="457200"/>
            <a:ext cx="8001000" cy="1066800"/>
          </a:xfrm>
          <a:prstGeom prst="rect">
            <a:avLst/>
          </a:prstGeom>
        </p:spPr>
        <p:txBody>
          <a:bodyPr vert="horz" lIns="0" tIns="4572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114425" y="1828800"/>
            <a:ext cx="7258050" cy="445770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0" y="6555610"/>
            <a:ext cx="795440" cy="313932"/>
          </a:xfrm>
          <a:prstGeom prst="rect">
            <a:avLst/>
          </a:prstGeom>
          <a:solidFill>
            <a:schemeClr val="accent1"/>
          </a:solidFill>
          <a:ln>
            <a:noFill/>
          </a:ln>
        </p:spPr>
        <p:txBody>
          <a:bodyPr vert="horz" wrap="square" lIns="91440" tIns="64008" rIns="91440" bIns="64008" rtlCol="0" anchor="ctr">
            <a:spAutoFit/>
          </a:bodyPr>
          <a:lstStyle>
            <a:lvl1pPr algn="ctr">
              <a:defRPr sz="1200" b="0" i="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stStyle>
          <a:p>
            <a:endParaRPr lang="en-US" dirty="0"/>
          </a:p>
        </p:txBody>
      </p:sp>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74" r:id="rId4"/>
    <p:sldLayoutId id="2147483663" r:id="rId5"/>
    <p:sldLayoutId id="2147483673" r:id="rId6"/>
    <p:sldLayoutId id="2147483666" r:id="rId7"/>
    <p:sldLayoutId id="2147483667" r:id="rId8"/>
    <p:sldLayoutId id="2147483676" r:id="rId9"/>
    <p:sldLayoutId id="2147483677" r:id="rId10"/>
  </p:sldLayoutIdLst>
  <p:txStyles>
    <p:titleStyle>
      <a:lvl1pPr algn="l" defTabSz="685800" rtl="0" eaLnBrk="1" latinLnBrk="0" hangingPunct="1">
        <a:lnSpc>
          <a:spcPct val="90000"/>
        </a:lnSpc>
        <a:spcBef>
          <a:spcPct val="0"/>
        </a:spcBef>
        <a:buNone/>
        <a:defRPr sz="3000" b="1" i="0" kern="1200">
          <a:solidFill>
            <a:schemeClr val="tx1"/>
          </a:solidFill>
          <a:latin typeface="Red Hat Display" panose="02010303040201060303" pitchFamily="2" charset="0"/>
          <a:ea typeface="Red Hat Display" panose="02010303040201060303" pitchFamily="2" charset="0"/>
          <a:cs typeface="Red Hat Display" panose="02010303040201060303" pitchFamily="2" charset="0"/>
        </a:defRPr>
      </a:lvl1pPr>
    </p:titleStyle>
    <p:bodyStyle>
      <a:lvl1pPr marL="132160" indent="-13216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20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54" userDrawn="1">
          <p15:clr>
            <a:srgbClr val="F26B43"/>
          </p15:clr>
        </p15:guide>
        <p15:guide id="3" pos="5706" userDrawn="1">
          <p15:clr>
            <a:srgbClr val="F26B43"/>
          </p15:clr>
        </p15:guide>
        <p15:guide id="4" pos="234" userDrawn="1">
          <p15:clr>
            <a:srgbClr val="F26B43"/>
          </p15:clr>
        </p15:guide>
        <p15:guide id="5" pos="5436" userDrawn="1">
          <p15:clr>
            <a:srgbClr val="F26B43"/>
          </p15:clr>
        </p15:guide>
        <p15:guide id="6" orient="horz" pos="4248" userDrawn="1">
          <p15:clr>
            <a:srgbClr val="F26B43"/>
          </p15:clr>
        </p15:guide>
        <p15:guide id="7" orient="horz" pos="288" userDrawn="1">
          <p15:clr>
            <a:srgbClr val="F26B43"/>
          </p15:clr>
        </p15:guide>
        <p15:guide id="8" orient="horz" pos="960" userDrawn="1">
          <p15:clr>
            <a:srgbClr val="F26B43"/>
          </p15:clr>
        </p15:guide>
        <p15:guide id="9" pos="5274" userDrawn="1">
          <p15:clr>
            <a:srgbClr val="F26B43"/>
          </p15:clr>
        </p15:guide>
        <p15:guide id="10" pos="702" userDrawn="1">
          <p15:clr>
            <a:srgbClr val="F26B43"/>
          </p15:clr>
        </p15:guide>
        <p15:guide id="11" orient="horz" pos="1152" userDrawn="1">
          <p15:clr>
            <a:srgbClr val="F26B43"/>
          </p15:clr>
        </p15:guide>
        <p15:guide id="12"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posit.co/ide/user/ide/guide/ui/ui-panes.htm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docs.posit.co/ide/user/" TargetMode="External"/><Relationship Id="rId4" Type="http://schemas.openxmlformats.org/officeDocument/2006/relationships/hyperlink" Target="https://www.r-project.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3.sv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3.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hyperlink" Target="Useful%20Link:%20https:/bookdown.org/yihui/rmarkdown/rmdformats.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23.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posit.co/download/rstudio-desktop/"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9EEA7-BFD6-5532-4746-6597484D94BC}"/>
              </a:ext>
            </a:extLst>
          </p:cNvPr>
          <p:cNvSpPr>
            <a:spLocks noGrp="1"/>
          </p:cNvSpPr>
          <p:nvPr>
            <p:ph type="title"/>
          </p:nvPr>
        </p:nvSpPr>
        <p:spPr/>
        <p:txBody>
          <a:bodyPr>
            <a:normAutofit/>
          </a:bodyPr>
          <a:lstStyle/>
          <a:p>
            <a:r>
              <a:rPr lang="en-US" sz="5400" dirty="0"/>
              <a:t>Intro to R</a:t>
            </a:r>
          </a:p>
        </p:txBody>
      </p:sp>
      <p:sp>
        <p:nvSpPr>
          <p:cNvPr id="4" name="Text Placeholder 3">
            <a:extLst>
              <a:ext uri="{FF2B5EF4-FFF2-40B4-BE49-F238E27FC236}">
                <a16:creationId xmlns:a16="http://schemas.microsoft.com/office/drawing/2014/main" id="{706CC1F1-0C01-1AFA-7C9A-9FB8665A7C49}"/>
              </a:ext>
            </a:extLst>
          </p:cNvPr>
          <p:cNvSpPr>
            <a:spLocks noGrp="1"/>
          </p:cNvSpPr>
          <p:nvPr>
            <p:ph type="body" sz="quarter" idx="13"/>
          </p:nvPr>
        </p:nvSpPr>
        <p:spPr/>
        <p:txBody>
          <a:bodyPr>
            <a:normAutofit/>
          </a:bodyPr>
          <a:lstStyle/>
          <a:p>
            <a:r>
              <a:rPr lang="en-US" sz="2400" dirty="0"/>
              <a:t>Instructor: </a:t>
            </a:r>
            <a:r>
              <a:rPr lang="en-US" sz="2400" dirty="0" err="1"/>
              <a:t>Sahifa</a:t>
            </a:r>
            <a:r>
              <a:rPr lang="en-US" sz="2400" dirty="0"/>
              <a:t> </a:t>
            </a:r>
            <a:r>
              <a:rPr lang="en-US" sz="2400" dirty="0" err="1"/>
              <a:t>Siddiqua</a:t>
            </a:r>
            <a:endParaRPr lang="en-US" sz="2400" dirty="0"/>
          </a:p>
        </p:txBody>
      </p:sp>
      <p:sp>
        <p:nvSpPr>
          <p:cNvPr id="6" name="Text Placeholder 5">
            <a:extLst>
              <a:ext uri="{FF2B5EF4-FFF2-40B4-BE49-F238E27FC236}">
                <a16:creationId xmlns:a16="http://schemas.microsoft.com/office/drawing/2014/main" id="{72ACA95E-DBEA-C40A-EF46-7CF3B50FB696}"/>
              </a:ext>
            </a:extLst>
          </p:cNvPr>
          <p:cNvSpPr>
            <a:spLocks noGrp="1"/>
          </p:cNvSpPr>
          <p:nvPr>
            <p:ph type="body" sz="quarter" idx="12"/>
          </p:nvPr>
        </p:nvSpPr>
        <p:spPr>
          <a:xfrm>
            <a:off x="638917" y="4012442"/>
            <a:ext cx="6250685" cy="208924"/>
          </a:xfrm>
        </p:spPr>
        <p:txBody>
          <a:bodyPr/>
          <a:lstStyle/>
          <a:p>
            <a:r>
              <a:rPr lang="en-US" dirty="0"/>
              <a:t>A crash course to basic R</a:t>
            </a:r>
          </a:p>
        </p:txBody>
      </p:sp>
    </p:spTree>
    <p:extLst>
      <p:ext uri="{BB962C8B-B14F-4D97-AF65-F5344CB8AC3E}">
        <p14:creationId xmlns:p14="http://schemas.microsoft.com/office/powerpoint/2010/main" val="1270582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normAutofit/>
          </a:bodyPr>
          <a:lstStyle/>
          <a:p>
            <a:r>
              <a:rPr lang="en-US" sz="4000" dirty="0"/>
              <a:t>RStudio</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a:xfrm>
            <a:off x="1114425" y="4226929"/>
            <a:ext cx="5326132" cy="354459"/>
          </a:xfrm>
        </p:spPr>
        <p:txBody>
          <a:bodyPr/>
          <a:lstStyle/>
          <a:p>
            <a:endParaRPr lang="en-US" sz="2800" dirty="0"/>
          </a:p>
        </p:txBody>
      </p:sp>
    </p:spTree>
    <p:extLst>
      <p:ext uri="{BB962C8B-B14F-4D97-AF65-F5344CB8AC3E}">
        <p14:creationId xmlns:p14="http://schemas.microsoft.com/office/powerpoint/2010/main" val="2013114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29929-252C-869B-F1E0-52CF114E5AA4}"/>
              </a:ext>
            </a:extLst>
          </p:cNvPr>
          <p:cNvPicPr>
            <a:picLocks noChangeAspect="1"/>
          </p:cNvPicPr>
          <p:nvPr/>
        </p:nvPicPr>
        <p:blipFill>
          <a:blip r:embed="rId3"/>
          <a:stretch>
            <a:fillRect/>
          </a:stretch>
        </p:blipFill>
        <p:spPr>
          <a:xfrm>
            <a:off x="0" y="6501349"/>
            <a:ext cx="6700085" cy="353599"/>
          </a:xfrm>
          <a:prstGeom prst="rect">
            <a:avLst/>
          </a:prstGeom>
        </p:spPr>
      </p:pic>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a:xfrm>
            <a:off x="367275" y="1214683"/>
            <a:ext cx="8001000" cy="897698"/>
          </a:xfrm>
        </p:spPr>
        <p:txBody>
          <a:bodyPr>
            <a:normAutofit fontScale="90000"/>
          </a:bodyPr>
          <a:lstStyle/>
          <a:p>
            <a:r>
              <a:rPr lang="en-US" dirty="0"/>
              <a:t>User Interface</a:t>
            </a:r>
            <a:br>
              <a:rPr lang="en-US" dirty="0"/>
            </a:br>
            <a:r>
              <a:rPr lang="en-US" sz="1200" dirty="0"/>
              <a:t> </a:t>
            </a:r>
            <a:br>
              <a:rPr lang="en-US" dirty="0"/>
            </a:br>
            <a:r>
              <a:rPr lang="en-US" sz="1600" b="0" dirty="0"/>
              <a:t>We will use the image below to understand the 4 primary panes/windows of </a:t>
            </a:r>
            <a:r>
              <a:rPr lang="en-US" sz="1600" b="0" dirty="0" err="1"/>
              <a:t>Rstudio</a:t>
            </a:r>
            <a:r>
              <a:rPr lang="en-US" sz="1600" b="0" dirty="0"/>
              <a:t>. Each Pane will be discussed in details in the following slides</a:t>
            </a:r>
            <a:endParaRPr lang="en-US" b="0" dirty="0"/>
          </a:p>
        </p:txBody>
      </p:sp>
      <p:sp>
        <p:nvSpPr>
          <p:cNvPr id="9" name="Text Placeholder 8">
            <a:extLst>
              <a:ext uri="{FF2B5EF4-FFF2-40B4-BE49-F238E27FC236}">
                <a16:creationId xmlns:a16="http://schemas.microsoft.com/office/drawing/2014/main" id="{202DDE7E-6706-331A-4A26-49B56A0009C9}"/>
              </a:ext>
            </a:extLst>
          </p:cNvPr>
          <p:cNvSpPr>
            <a:spLocks noGrp="1"/>
          </p:cNvSpPr>
          <p:nvPr>
            <p:ph type="body" sz="quarter" idx="14"/>
          </p:nvPr>
        </p:nvSpPr>
        <p:spPr/>
        <p:txBody>
          <a:bodyPr/>
          <a:lstStyle/>
          <a:p>
            <a:endParaRPr lang="en-US" dirty="0"/>
          </a:p>
        </p:txBody>
      </p:sp>
      <p:pic>
        <p:nvPicPr>
          <p:cNvPr id="14" name="Content Placeholder 13">
            <a:extLst>
              <a:ext uri="{FF2B5EF4-FFF2-40B4-BE49-F238E27FC236}">
                <a16:creationId xmlns:a16="http://schemas.microsoft.com/office/drawing/2014/main" id="{1D0500CA-FB81-232C-4F02-BD962718C60D}"/>
              </a:ext>
            </a:extLst>
          </p:cNvPr>
          <p:cNvPicPr>
            <a:picLocks noGrp="1" noChangeAspect="1"/>
          </p:cNvPicPr>
          <p:nvPr>
            <p:ph sz="quarter" idx="13"/>
          </p:nvPr>
        </p:nvPicPr>
        <p:blipFill rotWithShape="1">
          <a:blip r:embed="rId4"/>
          <a:srcRect t="930"/>
          <a:stretch/>
        </p:blipFill>
        <p:spPr>
          <a:xfrm>
            <a:off x="383669" y="2245489"/>
            <a:ext cx="7984607" cy="4235382"/>
          </a:xfrm>
          <a:prstGeom prst="rect">
            <a:avLst/>
          </a:prstGeom>
        </p:spPr>
      </p:pic>
      <p:sp>
        <p:nvSpPr>
          <p:cNvPr id="15" name="Rectangle 14">
            <a:extLst>
              <a:ext uri="{FF2B5EF4-FFF2-40B4-BE49-F238E27FC236}">
                <a16:creationId xmlns:a16="http://schemas.microsoft.com/office/drawing/2014/main" id="{46F0CAD7-CFFC-D448-5466-22AB0BC22C90}"/>
              </a:ext>
            </a:extLst>
          </p:cNvPr>
          <p:cNvSpPr/>
          <p:nvPr/>
        </p:nvSpPr>
        <p:spPr>
          <a:xfrm>
            <a:off x="383669" y="2511706"/>
            <a:ext cx="4882812" cy="215289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050C"/>
              </a:solidFill>
            </a:endParaRPr>
          </a:p>
        </p:txBody>
      </p:sp>
      <p:sp>
        <p:nvSpPr>
          <p:cNvPr id="16" name="TextBox 15">
            <a:extLst>
              <a:ext uri="{FF2B5EF4-FFF2-40B4-BE49-F238E27FC236}">
                <a16:creationId xmlns:a16="http://schemas.microsoft.com/office/drawing/2014/main" id="{855C680F-F038-3962-1569-D23B6BD33E2F}"/>
              </a:ext>
            </a:extLst>
          </p:cNvPr>
          <p:cNvSpPr txBox="1"/>
          <p:nvPr/>
        </p:nvSpPr>
        <p:spPr>
          <a:xfrm>
            <a:off x="2210764" y="3429000"/>
            <a:ext cx="1423686" cy="584775"/>
          </a:xfrm>
          <a:prstGeom prst="rect">
            <a:avLst/>
          </a:prstGeom>
          <a:noFill/>
        </p:spPr>
        <p:txBody>
          <a:bodyPr wrap="square" rtlCol="0">
            <a:spAutoFit/>
          </a:bodyPr>
          <a:lstStyle/>
          <a:p>
            <a:r>
              <a:rPr lang="en-US" sz="3200" dirty="0">
                <a:solidFill>
                  <a:srgbClr val="C5050C"/>
                </a:solidFill>
              </a:rPr>
              <a:t>Pane 1</a:t>
            </a:r>
          </a:p>
        </p:txBody>
      </p:sp>
      <p:sp>
        <p:nvSpPr>
          <p:cNvPr id="17" name="Rectangle 16">
            <a:extLst>
              <a:ext uri="{FF2B5EF4-FFF2-40B4-BE49-F238E27FC236}">
                <a16:creationId xmlns:a16="http://schemas.microsoft.com/office/drawing/2014/main" id="{E6691D0C-1A90-4562-735E-E4D5ABFC4D39}"/>
              </a:ext>
            </a:extLst>
          </p:cNvPr>
          <p:cNvSpPr/>
          <p:nvPr/>
        </p:nvSpPr>
        <p:spPr>
          <a:xfrm>
            <a:off x="5266480" y="2511705"/>
            <a:ext cx="3101795" cy="160888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050C"/>
              </a:solidFill>
            </a:endParaRPr>
          </a:p>
        </p:txBody>
      </p:sp>
      <p:sp>
        <p:nvSpPr>
          <p:cNvPr id="18" name="TextBox 17">
            <a:extLst>
              <a:ext uri="{FF2B5EF4-FFF2-40B4-BE49-F238E27FC236}">
                <a16:creationId xmlns:a16="http://schemas.microsoft.com/office/drawing/2014/main" id="{E578A3A5-98F6-9796-5261-8D5200DD0921}"/>
              </a:ext>
            </a:extLst>
          </p:cNvPr>
          <p:cNvSpPr txBox="1"/>
          <p:nvPr/>
        </p:nvSpPr>
        <p:spPr>
          <a:xfrm>
            <a:off x="6105534" y="3023711"/>
            <a:ext cx="1423686" cy="584775"/>
          </a:xfrm>
          <a:prstGeom prst="rect">
            <a:avLst/>
          </a:prstGeom>
          <a:noFill/>
        </p:spPr>
        <p:txBody>
          <a:bodyPr wrap="square" rtlCol="0">
            <a:spAutoFit/>
          </a:bodyPr>
          <a:lstStyle/>
          <a:p>
            <a:r>
              <a:rPr lang="en-US" sz="3200" dirty="0">
                <a:solidFill>
                  <a:srgbClr val="C5050C"/>
                </a:solidFill>
              </a:rPr>
              <a:t>Pane 3</a:t>
            </a:r>
          </a:p>
        </p:txBody>
      </p:sp>
      <p:sp>
        <p:nvSpPr>
          <p:cNvPr id="19" name="Rectangle 18">
            <a:extLst>
              <a:ext uri="{FF2B5EF4-FFF2-40B4-BE49-F238E27FC236}">
                <a16:creationId xmlns:a16="http://schemas.microsoft.com/office/drawing/2014/main" id="{E86051ED-9386-3AF2-B443-2961AA77F092}"/>
              </a:ext>
            </a:extLst>
          </p:cNvPr>
          <p:cNvSpPr/>
          <p:nvPr/>
        </p:nvSpPr>
        <p:spPr>
          <a:xfrm>
            <a:off x="383669" y="4664597"/>
            <a:ext cx="4882811" cy="179731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050C"/>
              </a:solidFill>
            </a:endParaRPr>
          </a:p>
        </p:txBody>
      </p:sp>
      <p:sp>
        <p:nvSpPr>
          <p:cNvPr id="20" name="Rectangle 19">
            <a:extLst>
              <a:ext uri="{FF2B5EF4-FFF2-40B4-BE49-F238E27FC236}">
                <a16:creationId xmlns:a16="http://schemas.microsoft.com/office/drawing/2014/main" id="{C6DD41C7-E15F-D5AD-6A40-8343347CB61D}"/>
              </a:ext>
            </a:extLst>
          </p:cNvPr>
          <p:cNvSpPr/>
          <p:nvPr/>
        </p:nvSpPr>
        <p:spPr>
          <a:xfrm>
            <a:off x="5266479" y="4120587"/>
            <a:ext cx="3101796" cy="234132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050C"/>
              </a:solidFill>
            </a:endParaRPr>
          </a:p>
        </p:txBody>
      </p:sp>
      <p:sp>
        <p:nvSpPr>
          <p:cNvPr id="21" name="TextBox 20">
            <a:extLst>
              <a:ext uri="{FF2B5EF4-FFF2-40B4-BE49-F238E27FC236}">
                <a16:creationId xmlns:a16="http://schemas.microsoft.com/office/drawing/2014/main" id="{91E9AEAD-F3C1-7699-1CDF-7F08295BFC76}"/>
              </a:ext>
            </a:extLst>
          </p:cNvPr>
          <p:cNvSpPr txBox="1"/>
          <p:nvPr/>
        </p:nvSpPr>
        <p:spPr>
          <a:xfrm>
            <a:off x="3165679" y="5393986"/>
            <a:ext cx="1423686" cy="584775"/>
          </a:xfrm>
          <a:prstGeom prst="rect">
            <a:avLst/>
          </a:prstGeom>
          <a:noFill/>
        </p:spPr>
        <p:txBody>
          <a:bodyPr wrap="square" rtlCol="0">
            <a:spAutoFit/>
          </a:bodyPr>
          <a:lstStyle/>
          <a:p>
            <a:r>
              <a:rPr lang="en-US" sz="3200" dirty="0">
                <a:solidFill>
                  <a:srgbClr val="C5050C"/>
                </a:solidFill>
              </a:rPr>
              <a:t>Pane 2</a:t>
            </a:r>
          </a:p>
        </p:txBody>
      </p:sp>
      <p:sp>
        <p:nvSpPr>
          <p:cNvPr id="22" name="TextBox 21">
            <a:extLst>
              <a:ext uri="{FF2B5EF4-FFF2-40B4-BE49-F238E27FC236}">
                <a16:creationId xmlns:a16="http://schemas.microsoft.com/office/drawing/2014/main" id="{CFBE8C40-DA7C-EE73-CCDD-9E79358E7391}"/>
              </a:ext>
            </a:extLst>
          </p:cNvPr>
          <p:cNvSpPr txBox="1"/>
          <p:nvPr/>
        </p:nvSpPr>
        <p:spPr>
          <a:xfrm>
            <a:off x="6232747" y="4428641"/>
            <a:ext cx="1423686" cy="584775"/>
          </a:xfrm>
          <a:prstGeom prst="rect">
            <a:avLst/>
          </a:prstGeom>
          <a:noFill/>
        </p:spPr>
        <p:txBody>
          <a:bodyPr wrap="square" rtlCol="0">
            <a:spAutoFit/>
          </a:bodyPr>
          <a:lstStyle/>
          <a:p>
            <a:r>
              <a:rPr lang="en-US" sz="3200" dirty="0">
                <a:solidFill>
                  <a:srgbClr val="C5050C"/>
                </a:solidFill>
              </a:rPr>
              <a:t>Pane 4</a:t>
            </a:r>
          </a:p>
        </p:txBody>
      </p:sp>
    </p:spTree>
    <p:extLst>
      <p:ext uri="{BB962C8B-B14F-4D97-AF65-F5344CB8AC3E}">
        <p14:creationId xmlns:p14="http://schemas.microsoft.com/office/powerpoint/2010/main" val="1788475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46D910-35F5-8E7C-B90A-25936FD62263}"/>
              </a:ext>
            </a:extLst>
          </p:cNvPr>
          <p:cNvPicPr>
            <a:picLocks noChangeAspect="1"/>
          </p:cNvPicPr>
          <p:nvPr/>
        </p:nvPicPr>
        <p:blipFill rotWithShape="1">
          <a:blip r:embed="rId3"/>
          <a:srcRect t="5594"/>
          <a:stretch/>
        </p:blipFill>
        <p:spPr>
          <a:xfrm>
            <a:off x="383669" y="2431305"/>
            <a:ext cx="8001000" cy="4030602"/>
          </a:xfrm>
          <a:prstGeom prst="rect">
            <a:avLst/>
          </a:prstGeom>
        </p:spPr>
      </p:pic>
      <p:pic>
        <p:nvPicPr>
          <p:cNvPr id="4" name="Picture 3">
            <a:extLst>
              <a:ext uri="{FF2B5EF4-FFF2-40B4-BE49-F238E27FC236}">
                <a16:creationId xmlns:a16="http://schemas.microsoft.com/office/drawing/2014/main" id="{F2929929-252C-869B-F1E0-52CF114E5AA4}"/>
              </a:ext>
            </a:extLst>
          </p:cNvPr>
          <p:cNvPicPr>
            <a:picLocks noChangeAspect="1"/>
          </p:cNvPicPr>
          <p:nvPr/>
        </p:nvPicPr>
        <p:blipFill>
          <a:blip r:embed="rId4"/>
          <a:stretch>
            <a:fillRect/>
          </a:stretch>
        </p:blipFill>
        <p:spPr>
          <a:xfrm>
            <a:off x="0" y="6501349"/>
            <a:ext cx="6700085" cy="353599"/>
          </a:xfrm>
          <a:prstGeom prst="rect">
            <a:avLst/>
          </a:prstGeom>
        </p:spPr>
      </p:pic>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a:xfrm>
            <a:off x="383669" y="1448159"/>
            <a:ext cx="8001000" cy="897698"/>
          </a:xfrm>
        </p:spPr>
        <p:txBody>
          <a:bodyPr>
            <a:normAutofit fontScale="90000"/>
          </a:bodyPr>
          <a:lstStyle/>
          <a:p>
            <a:r>
              <a:rPr lang="en-US" dirty="0"/>
              <a:t>User Interface</a:t>
            </a:r>
            <a:br>
              <a:rPr lang="en-US" dirty="0"/>
            </a:br>
            <a:r>
              <a:rPr lang="en-US" sz="1200" dirty="0"/>
              <a:t> </a:t>
            </a:r>
            <a:br>
              <a:rPr lang="en-US" dirty="0"/>
            </a:br>
            <a:r>
              <a:rPr lang="en-US" sz="1600" b="0" dirty="0"/>
              <a:t>When you open RStudio for the first time it will only not show Pane 1. This is because Pane 1 is primarily for displaying R format documents. So let’s understand what you will see for the first time. NOTE: All pane names are the same as the image in previous slide and is missing Pane 1.</a:t>
            </a:r>
            <a:endParaRPr lang="en-US" b="0" dirty="0"/>
          </a:p>
        </p:txBody>
      </p:sp>
      <p:sp>
        <p:nvSpPr>
          <p:cNvPr id="9" name="Text Placeholder 8">
            <a:extLst>
              <a:ext uri="{FF2B5EF4-FFF2-40B4-BE49-F238E27FC236}">
                <a16:creationId xmlns:a16="http://schemas.microsoft.com/office/drawing/2014/main" id="{202DDE7E-6706-331A-4A26-49B56A0009C9}"/>
              </a:ext>
            </a:extLst>
          </p:cNvPr>
          <p:cNvSpPr>
            <a:spLocks noGrp="1"/>
          </p:cNvSpPr>
          <p:nvPr>
            <p:ph type="body" sz="quarter" idx="14"/>
          </p:nvPr>
        </p:nvSpPr>
        <p:spPr/>
        <p:txBody>
          <a:bodyPr/>
          <a:lstStyle/>
          <a:p>
            <a:endParaRPr lang="en-US" dirty="0"/>
          </a:p>
        </p:txBody>
      </p:sp>
      <p:sp>
        <p:nvSpPr>
          <p:cNvPr id="17" name="Rectangle 16">
            <a:extLst>
              <a:ext uri="{FF2B5EF4-FFF2-40B4-BE49-F238E27FC236}">
                <a16:creationId xmlns:a16="http://schemas.microsoft.com/office/drawing/2014/main" id="{E6691D0C-1A90-4562-735E-E4D5ABFC4D39}"/>
              </a:ext>
            </a:extLst>
          </p:cNvPr>
          <p:cNvSpPr/>
          <p:nvPr/>
        </p:nvSpPr>
        <p:spPr>
          <a:xfrm>
            <a:off x="6506308" y="2511705"/>
            <a:ext cx="1861967" cy="160888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050C"/>
              </a:solidFill>
            </a:endParaRPr>
          </a:p>
        </p:txBody>
      </p:sp>
      <p:sp>
        <p:nvSpPr>
          <p:cNvPr id="18" name="TextBox 17">
            <a:extLst>
              <a:ext uri="{FF2B5EF4-FFF2-40B4-BE49-F238E27FC236}">
                <a16:creationId xmlns:a16="http://schemas.microsoft.com/office/drawing/2014/main" id="{E578A3A5-98F6-9796-5261-8D5200DD0921}"/>
              </a:ext>
            </a:extLst>
          </p:cNvPr>
          <p:cNvSpPr txBox="1"/>
          <p:nvPr/>
        </p:nvSpPr>
        <p:spPr>
          <a:xfrm>
            <a:off x="6717250" y="3316145"/>
            <a:ext cx="1423686" cy="584775"/>
          </a:xfrm>
          <a:prstGeom prst="rect">
            <a:avLst/>
          </a:prstGeom>
          <a:noFill/>
        </p:spPr>
        <p:txBody>
          <a:bodyPr wrap="square" rtlCol="0">
            <a:spAutoFit/>
          </a:bodyPr>
          <a:lstStyle/>
          <a:p>
            <a:r>
              <a:rPr lang="en-US" sz="3200" dirty="0">
                <a:solidFill>
                  <a:srgbClr val="C5050C"/>
                </a:solidFill>
              </a:rPr>
              <a:t>Pane 3</a:t>
            </a:r>
          </a:p>
        </p:txBody>
      </p:sp>
      <p:sp>
        <p:nvSpPr>
          <p:cNvPr id="19" name="Rectangle 18">
            <a:extLst>
              <a:ext uri="{FF2B5EF4-FFF2-40B4-BE49-F238E27FC236}">
                <a16:creationId xmlns:a16="http://schemas.microsoft.com/office/drawing/2014/main" id="{E86051ED-9386-3AF2-B443-2961AA77F092}"/>
              </a:ext>
            </a:extLst>
          </p:cNvPr>
          <p:cNvSpPr/>
          <p:nvPr/>
        </p:nvSpPr>
        <p:spPr>
          <a:xfrm>
            <a:off x="383669" y="2511704"/>
            <a:ext cx="6122639" cy="395020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050C"/>
              </a:solidFill>
            </a:endParaRPr>
          </a:p>
        </p:txBody>
      </p:sp>
      <p:sp>
        <p:nvSpPr>
          <p:cNvPr id="20" name="Rectangle 19">
            <a:extLst>
              <a:ext uri="{FF2B5EF4-FFF2-40B4-BE49-F238E27FC236}">
                <a16:creationId xmlns:a16="http://schemas.microsoft.com/office/drawing/2014/main" id="{C6DD41C7-E15F-D5AD-6A40-8343347CB61D}"/>
              </a:ext>
            </a:extLst>
          </p:cNvPr>
          <p:cNvSpPr/>
          <p:nvPr/>
        </p:nvSpPr>
        <p:spPr>
          <a:xfrm>
            <a:off x="6489913" y="4120587"/>
            <a:ext cx="1878361" cy="234132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050C"/>
              </a:solidFill>
            </a:endParaRPr>
          </a:p>
        </p:txBody>
      </p:sp>
      <p:sp>
        <p:nvSpPr>
          <p:cNvPr id="21" name="TextBox 20">
            <a:extLst>
              <a:ext uri="{FF2B5EF4-FFF2-40B4-BE49-F238E27FC236}">
                <a16:creationId xmlns:a16="http://schemas.microsoft.com/office/drawing/2014/main" id="{91E9AEAD-F3C1-7699-1CDF-7F08295BFC76}"/>
              </a:ext>
            </a:extLst>
          </p:cNvPr>
          <p:cNvSpPr txBox="1"/>
          <p:nvPr/>
        </p:nvSpPr>
        <p:spPr>
          <a:xfrm>
            <a:off x="3165679" y="5393986"/>
            <a:ext cx="1423686" cy="584775"/>
          </a:xfrm>
          <a:prstGeom prst="rect">
            <a:avLst/>
          </a:prstGeom>
          <a:noFill/>
        </p:spPr>
        <p:txBody>
          <a:bodyPr wrap="square" rtlCol="0">
            <a:spAutoFit/>
          </a:bodyPr>
          <a:lstStyle/>
          <a:p>
            <a:r>
              <a:rPr lang="en-US" sz="3200" dirty="0">
                <a:solidFill>
                  <a:srgbClr val="C5050C"/>
                </a:solidFill>
              </a:rPr>
              <a:t>Pane 2</a:t>
            </a:r>
          </a:p>
        </p:txBody>
      </p:sp>
      <p:sp>
        <p:nvSpPr>
          <p:cNvPr id="22" name="TextBox 21">
            <a:extLst>
              <a:ext uri="{FF2B5EF4-FFF2-40B4-BE49-F238E27FC236}">
                <a16:creationId xmlns:a16="http://schemas.microsoft.com/office/drawing/2014/main" id="{CFBE8C40-DA7C-EE73-CCDD-9E79358E7391}"/>
              </a:ext>
            </a:extLst>
          </p:cNvPr>
          <p:cNvSpPr txBox="1"/>
          <p:nvPr/>
        </p:nvSpPr>
        <p:spPr>
          <a:xfrm>
            <a:off x="6744739" y="4980508"/>
            <a:ext cx="1423686" cy="584775"/>
          </a:xfrm>
          <a:prstGeom prst="rect">
            <a:avLst/>
          </a:prstGeom>
          <a:noFill/>
        </p:spPr>
        <p:txBody>
          <a:bodyPr wrap="square" rtlCol="0">
            <a:spAutoFit/>
          </a:bodyPr>
          <a:lstStyle/>
          <a:p>
            <a:r>
              <a:rPr lang="en-US" sz="3200" dirty="0">
                <a:solidFill>
                  <a:srgbClr val="C5050C"/>
                </a:solidFill>
              </a:rPr>
              <a:t>Pane 4</a:t>
            </a:r>
          </a:p>
        </p:txBody>
      </p:sp>
    </p:spTree>
    <p:extLst>
      <p:ext uri="{BB962C8B-B14F-4D97-AF65-F5344CB8AC3E}">
        <p14:creationId xmlns:p14="http://schemas.microsoft.com/office/powerpoint/2010/main" val="262309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D2B5D2-F517-C363-D85B-3F36F0662FBC}"/>
              </a:ext>
            </a:extLst>
          </p:cNvPr>
          <p:cNvSpPr>
            <a:spLocks noGrp="1"/>
          </p:cNvSpPr>
          <p:nvPr>
            <p:ph type="title"/>
          </p:nvPr>
        </p:nvSpPr>
        <p:spPr/>
        <p:txBody>
          <a:bodyPr>
            <a:normAutofit/>
          </a:bodyPr>
          <a:lstStyle/>
          <a:p>
            <a:r>
              <a:rPr lang="en-US" sz="2400" b="0" dirty="0">
                <a:latin typeface="Times New Roman" panose="02020603050405020304" pitchFamily="18" charset="0"/>
                <a:cs typeface="Times New Roman" panose="02020603050405020304" pitchFamily="18" charset="0"/>
              </a:rPr>
              <a:t>We will start by understanding other Panes and then at last look at Pane 1.</a:t>
            </a:r>
          </a:p>
        </p:txBody>
      </p:sp>
      <p:sp>
        <p:nvSpPr>
          <p:cNvPr id="6" name="TextBox 5">
            <a:extLst>
              <a:ext uri="{FF2B5EF4-FFF2-40B4-BE49-F238E27FC236}">
                <a16:creationId xmlns:a16="http://schemas.microsoft.com/office/drawing/2014/main" id="{5B075EE2-E39C-7427-6E1C-B7CDAAD179CC}"/>
              </a:ext>
            </a:extLst>
          </p:cNvPr>
          <p:cNvSpPr txBox="1"/>
          <p:nvPr/>
        </p:nvSpPr>
        <p:spPr>
          <a:xfrm>
            <a:off x="371475" y="1756229"/>
            <a:ext cx="3013967" cy="461665"/>
          </a:xfrm>
          <a:prstGeom prst="rect">
            <a:avLst/>
          </a:prstGeom>
          <a:noFill/>
        </p:spPr>
        <p:txBody>
          <a:bodyPr wrap="none" rtlCol="0">
            <a:spAutoFit/>
          </a:bodyPr>
          <a:lstStyle/>
          <a:p>
            <a:r>
              <a:rPr lang="en-US" sz="2400" b="1" dirty="0">
                <a:solidFill>
                  <a:srgbClr val="C00000"/>
                </a:solidFill>
                <a:latin typeface="Times New Roman" panose="02020603050405020304" pitchFamily="18" charset="0"/>
                <a:cs typeface="Times New Roman" panose="02020603050405020304" pitchFamily="18" charset="0"/>
              </a:rPr>
              <a:t>Pane 2: Console Pane</a:t>
            </a:r>
          </a:p>
        </p:txBody>
      </p:sp>
      <p:sp>
        <p:nvSpPr>
          <p:cNvPr id="7" name="TextBox 6">
            <a:extLst>
              <a:ext uri="{FF2B5EF4-FFF2-40B4-BE49-F238E27FC236}">
                <a16:creationId xmlns:a16="http://schemas.microsoft.com/office/drawing/2014/main" id="{A2E59BB0-0BDC-D40C-7153-34345340AC6A}"/>
              </a:ext>
            </a:extLst>
          </p:cNvPr>
          <p:cNvSpPr txBox="1"/>
          <p:nvPr/>
        </p:nvSpPr>
        <p:spPr>
          <a:xfrm>
            <a:off x="371475" y="2450123"/>
            <a:ext cx="8209817" cy="4247317"/>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333333"/>
                </a:solidFill>
                <a:effectLst/>
                <a:latin typeface="Times New Roman" panose="02020603050405020304" pitchFamily="18" charset="0"/>
                <a:cs typeface="Times New Roman" panose="02020603050405020304" pitchFamily="18" charset="0"/>
              </a:rPr>
              <a:t>By default, the console pane is the bottom left pane. The </a:t>
            </a:r>
            <a:r>
              <a:rPr lang="en-US" b="1" i="0" u="none" strike="noStrike" dirty="0">
                <a:solidFill>
                  <a:srgbClr val="333333"/>
                </a:solidFill>
                <a:effectLst/>
                <a:latin typeface="Times New Roman" panose="02020603050405020304" pitchFamily="18" charset="0"/>
                <a:cs typeface="Times New Roman" panose="02020603050405020304" pitchFamily="18" charset="0"/>
              </a:rPr>
              <a:t>Console</a:t>
            </a:r>
            <a:r>
              <a:rPr lang="en-US" b="0" i="0" u="none" strike="noStrike" dirty="0">
                <a:solidFill>
                  <a:srgbClr val="333333"/>
                </a:solidFill>
                <a:effectLst/>
                <a:latin typeface="Times New Roman" panose="02020603050405020304" pitchFamily="18" charset="0"/>
                <a:cs typeface="Times New Roman" panose="02020603050405020304" pitchFamily="18" charset="0"/>
              </a:rPr>
              <a:t> tab provides an interactive area for executing code. By default, it is tied to R and looks similar to the R interface. This is the brain of RStudio and uses the R that you installed. Without installing R, you can’t use the console.</a:t>
            </a:r>
          </a:p>
          <a:p>
            <a:pPr marL="285750" indent="-285750">
              <a:buFont typeface="Arial" panose="020B0604020202020204" pitchFamily="34" charset="0"/>
              <a:buChar char="•"/>
            </a:pPr>
            <a:r>
              <a:rPr lang="en-US" b="0" i="0" u="none" strike="noStrike" dirty="0">
                <a:solidFill>
                  <a:srgbClr val="333333"/>
                </a:solidFill>
                <a:effectLst/>
                <a:latin typeface="Times New Roman" panose="02020603050405020304" pitchFamily="18" charset="0"/>
                <a:cs typeface="Times New Roman" panose="02020603050405020304" pitchFamily="18" charset="0"/>
              </a:rPr>
              <a:t>You can use the console to write your code directly. But it doesn’t save them in a file for future use. To save your code in a file, use an R format file in the SOURCE tab.</a:t>
            </a:r>
          </a:p>
          <a:p>
            <a:pPr marL="285750" indent="-285750" algn="l">
              <a:buFont typeface="Arial" panose="020B0604020202020204" pitchFamily="34" charset="0"/>
              <a:buChar char="•"/>
            </a:pPr>
            <a:r>
              <a:rPr lang="en-US" b="0" i="0" u="none" strike="noStrike" dirty="0">
                <a:solidFill>
                  <a:srgbClr val="333333"/>
                </a:solidFill>
                <a:effectLst/>
                <a:latin typeface="Times New Roman" panose="02020603050405020304" pitchFamily="18" charset="0"/>
                <a:cs typeface="Times New Roman" panose="02020603050405020304" pitchFamily="18" charset="0"/>
              </a:rPr>
              <a:t>The Console pane also includes an integrated </a:t>
            </a:r>
            <a:r>
              <a:rPr lang="en-US" b="1" i="0" u="none" strike="noStrike" dirty="0">
                <a:solidFill>
                  <a:srgbClr val="333333"/>
                </a:solidFill>
                <a:effectLst/>
                <a:latin typeface="Times New Roman" panose="02020603050405020304" pitchFamily="18" charset="0"/>
                <a:cs typeface="Times New Roman" panose="02020603050405020304" pitchFamily="18" charset="0"/>
              </a:rPr>
              <a:t>Terminal</a:t>
            </a:r>
            <a:r>
              <a:rPr lang="en-US" b="0" i="0" u="none" strike="noStrike" dirty="0">
                <a:solidFill>
                  <a:srgbClr val="333333"/>
                </a:solidFill>
                <a:effectLst/>
                <a:latin typeface="Times New Roman" panose="02020603050405020304" pitchFamily="18" charset="0"/>
                <a:cs typeface="Times New Roman" panose="02020603050405020304" pitchFamily="18" charset="0"/>
              </a:rPr>
              <a:t> tab for executing system commands, adding or removing additional integrated terminals, and controlling the current selected terminal.</a:t>
            </a:r>
          </a:p>
          <a:p>
            <a:pPr marL="285750" indent="-285750" algn="l">
              <a:buFont typeface="Arial" panose="020B0604020202020204" pitchFamily="34" charset="0"/>
              <a:buChar char="•"/>
            </a:pPr>
            <a:r>
              <a:rPr lang="en-US" b="0" i="0" u="none" strike="noStrike" dirty="0">
                <a:solidFill>
                  <a:srgbClr val="333333"/>
                </a:solidFill>
                <a:effectLst/>
                <a:latin typeface="Times New Roman" panose="02020603050405020304" pitchFamily="18" charset="0"/>
                <a:cs typeface="Times New Roman" panose="02020603050405020304" pitchFamily="18" charset="0"/>
              </a:rPr>
              <a:t>The </a:t>
            </a:r>
            <a:r>
              <a:rPr lang="en-US" b="1" i="0" u="none" strike="noStrike" dirty="0">
                <a:solidFill>
                  <a:srgbClr val="333333"/>
                </a:solidFill>
                <a:effectLst/>
                <a:latin typeface="Times New Roman" panose="02020603050405020304" pitchFamily="18" charset="0"/>
                <a:cs typeface="Times New Roman" panose="02020603050405020304" pitchFamily="18" charset="0"/>
              </a:rPr>
              <a:t>Background Jobs</a:t>
            </a:r>
            <a:r>
              <a:rPr lang="en-US" b="0" i="0" u="none" strike="noStrike" dirty="0">
                <a:solidFill>
                  <a:srgbClr val="333333"/>
                </a:solidFill>
                <a:effectLst/>
                <a:latin typeface="Times New Roman" panose="02020603050405020304" pitchFamily="18" charset="0"/>
                <a:cs typeface="Times New Roman" panose="02020603050405020304" pitchFamily="18" charset="0"/>
              </a:rPr>
              <a:t> tab provides the ability to send long-running R scripts to </a:t>
            </a:r>
            <a:r>
              <a:rPr lang="en-US" b="0" i="0" strike="noStrike" dirty="0">
                <a:solidFill>
                  <a:srgbClr val="333333"/>
                </a:solidFill>
                <a:effectLst/>
                <a:latin typeface="Times New Roman" panose="02020603050405020304" pitchFamily="18" charset="0"/>
                <a:cs typeface="Times New Roman" panose="02020603050405020304" pitchFamily="18" charset="0"/>
              </a:rPr>
              <a:t>local and remote background jobs</a:t>
            </a:r>
            <a:r>
              <a:rPr lang="en-US" b="0" i="0" u="none" strike="noStrike" dirty="0">
                <a:solidFill>
                  <a:srgbClr val="333333"/>
                </a:solidFill>
                <a:effectLst/>
                <a:latin typeface="Times New Roman" panose="02020603050405020304" pitchFamily="18" charset="0"/>
                <a:cs typeface="Times New Roman" panose="02020603050405020304" pitchFamily="18" charset="0"/>
              </a:rPr>
              <a:t>. This functionality can dramatically improve the productivity of data scientists and analysts using R, as they can continue working in RStudio while jobs run in the background.</a:t>
            </a:r>
          </a:p>
          <a:p>
            <a:pPr marL="285750" indent="-285750" algn="l">
              <a:buFont typeface="Arial" panose="020B0604020202020204" pitchFamily="34" charset="0"/>
              <a:buChar char="•"/>
            </a:pPr>
            <a:endParaRPr lang="en-US" b="0" i="0" u="none" strike="noStrike" dirty="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27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075EE2-E39C-7427-6E1C-B7CDAAD179CC}"/>
              </a:ext>
            </a:extLst>
          </p:cNvPr>
          <p:cNvSpPr txBox="1"/>
          <p:nvPr/>
        </p:nvSpPr>
        <p:spPr>
          <a:xfrm>
            <a:off x="371475" y="408075"/>
            <a:ext cx="3708900" cy="461665"/>
          </a:xfrm>
          <a:prstGeom prst="rect">
            <a:avLst/>
          </a:prstGeom>
          <a:noFill/>
        </p:spPr>
        <p:txBody>
          <a:bodyPr wrap="none" rtlCol="0">
            <a:spAutoFit/>
          </a:bodyPr>
          <a:lstStyle/>
          <a:p>
            <a:r>
              <a:rPr lang="en-US" sz="2400" b="1" dirty="0">
                <a:solidFill>
                  <a:srgbClr val="C00000"/>
                </a:solidFill>
                <a:latin typeface="Times New Roman" panose="02020603050405020304" pitchFamily="18" charset="0"/>
                <a:cs typeface="Times New Roman" panose="02020603050405020304" pitchFamily="18" charset="0"/>
              </a:rPr>
              <a:t>Pane 3: Environment Pane</a:t>
            </a:r>
          </a:p>
        </p:txBody>
      </p:sp>
      <p:sp>
        <p:nvSpPr>
          <p:cNvPr id="7" name="TextBox 6">
            <a:extLst>
              <a:ext uri="{FF2B5EF4-FFF2-40B4-BE49-F238E27FC236}">
                <a16:creationId xmlns:a16="http://schemas.microsoft.com/office/drawing/2014/main" id="{A2E59BB0-0BDC-D40C-7153-34345340AC6A}"/>
              </a:ext>
            </a:extLst>
          </p:cNvPr>
          <p:cNvSpPr txBox="1"/>
          <p:nvPr/>
        </p:nvSpPr>
        <p:spPr>
          <a:xfrm>
            <a:off x="371475" y="1043354"/>
            <a:ext cx="8209817" cy="5632311"/>
          </a:xfrm>
          <a:prstGeom prst="rect">
            <a:avLst/>
          </a:prstGeom>
          <a:noFill/>
        </p:spPr>
        <p:txBody>
          <a:bodyPr wrap="square" rtlCol="0">
            <a:spAutoFit/>
          </a:bodyPr>
          <a:lstStyle/>
          <a:p>
            <a:pPr marL="285750" indent="-285750" algn="l">
              <a:buFont typeface="Arial" panose="020B0604020202020204" pitchFamily="34" charset="0"/>
              <a:buChar char="•"/>
            </a:pPr>
            <a:r>
              <a:rPr lang="en-US" b="0" i="0" u="none" strike="noStrike" dirty="0">
                <a:solidFill>
                  <a:srgbClr val="333333"/>
                </a:solidFill>
                <a:effectLst/>
                <a:latin typeface="Times New Roman" panose="02020603050405020304" pitchFamily="18" charset="0"/>
                <a:cs typeface="Times New Roman" panose="02020603050405020304" pitchFamily="18" charset="0"/>
              </a:rPr>
              <a:t>By default, the </a:t>
            </a:r>
            <a:r>
              <a:rPr lang="en-US" i="0" u="none" strike="noStrike" dirty="0">
                <a:solidFill>
                  <a:srgbClr val="333333"/>
                </a:solidFill>
                <a:effectLst/>
                <a:latin typeface="Times New Roman" panose="02020603050405020304" pitchFamily="18" charset="0"/>
                <a:cs typeface="Times New Roman" panose="02020603050405020304" pitchFamily="18" charset="0"/>
              </a:rPr>
              <a:t>Environment pan</a:t>
            </a:r>
            <a:r>
              <a:rPr lang="en-US" b="0" i="0" u="none" strike="noStrike" dirty="0">
                <a:solidFill>
                  <a:srgbClr val="333333"/>
                </a:solidFill>
                <a:effectLst/>
                <a:latin typeface="Times New Roman" panose="02020603050405020304" pitchFamily="18" charset="0"/>
                <a:cs typeface="Times New Roman" panose="02020603050405020304" pitchFamily="18" charset="0"/>
              </a:rPr>
              <a:t>e is located in the top-right and includes the Environment, History, Connections, Build, and Version Control System (VCS) tabs.</a:t>
            </a:r>
          </a:p>
          <a:p>
            <a:pPr marL="285750" indent="-285750" algn="l">
              <a:buFont typeface="Arial" panose="020B0604020202020204" pitchFamily="34" charset="0"/>
              <a:buChar char="•"/>
            </a:pPr>
            <a:r>
              <a:rPr lang="en-US" b="0" i="0" u="none" strike="noStrike" dirty="0">
                <a:solidFill>
                  <a:srgbClr val="333333"/>
                </a:solidFill>
                <a:effectLst/>
                <a:latin typeface="Times New Roman" panose="02020603050405020304" pitchFamily="18" charset="0"/>
                <a:cs typeface="Times New Roman" panose="02020603050405020304" pitchFamily="18" charset="0"/>
              </a:rPr>
              <a:t>The </a:t>
            </a:r>
            <a:r>
              <a:rPr lang="en-US" b="1" i="0" u="none" strike="noStrike" dirty="0">
                <a:solidFill>
                  <a:srgbClr val="333333"/>
                </a:solidFill>
                <a:effectLst/>
                <a:latin typeface="Times New Roman" panose="02020603050405020304" pitchFamily="18" charset="0"/>
                <a:cs typeface="Times New Roman" panose="02020603050405020304" pitchFamily="18" charset="0"/>
              </a:rPr>
              <a:t>Environment tab </a:t>
            </a:r>
            <a:r>
              <a:rPr lang="en-US" b="0" i="0" u="none" strike="noStrike" dirty="0">
                <a:solidFill>
                  <a:srgbClr val="333333"/>
                </a:solidFill>
                <a:effectLst/>
                <a:latin typeface="Times New Roman" panose="02020603050405020304" pitchFamily="18" charset="0"/>
                <a:cs typeface="Times New Roman" panose="02020603050405020304" pitchFamily="18" charset="0"/>
              </a:rPr>
              <a:t>displays currently saved R objects. For example, the following code would add ’x’ with value 1 to the environments pane for the duration of the current session.</a:t>
            </a:r>
          </a:p>
          <a:p>
            <a:pPr marL="285750" indent="-285750" algn="l">
              <a:buFont typeface="Arial" panose="020B0604020202020204" pitchFamily="34" charset="0"/>
              <a:buChar char="•"/>
            </a:pPr>
            <a:endParaRPr lang="en-US" dirty="0">
              <a:solidFill>
                <a:srgbClr val="333333"/>
              </a:solidFill>
              <a:latin typeface="Times New Roman" panose="02020603050405020304" pitchFamily="18" charset="0"/>
              <a:cs typeface="Times New Roman" panose="02020603050405020304" pitchFamily="18" charset="0"/>
            </a:endParaRPr>
          </a:p>
          <a:p>
            <a:pPr algn="l"/>
            <a:endParaRPr lang="en-US" b="0" i="0" u="none" strike="noStrike" dirty="0">
              <a:solidFill>
                <a:srgbClr val="333333"/>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u="none" strike="noStrike" dirty="0">
                <a:solidFill>
                  <a:srgbClr val="333333"/>
                </a:solidFill>
                <a:effectLst/>
                <a:latin typeface="Times New Roman" panose="02020603050405020304" pitchFamily="18" charset="0"/>
                <a:cs typeface="Times New Roman" panose="02020603050405020304" pitchFamily="18" charset="0"/>
              </a:rPr>
              <a:t>The environment menu bar provides loading or saving of R Workspaces, interactive import of datasets from text files, Excel, or SPSS/SAS/Stata. It also displays the memory currently used by the active R session, along with a broom icon to remove all current environment objects.</a:t>
            </a:r>
          </a:p>
          <a:p>
            <a:pPr marL="285750" indent="-285750">
              <a:buFont typeface="Arial" panose="020B0604020202020204" pitchFamily="34" charset="0"/>
              <a:buChar char="•"/>
            </a:pPr>
            <a:r>
              <a:rPr lang="en-US" dirty="0">
                <a:solidFill>
                  <a:srgbClr val="333333"/>
                </a:solidFill>
                <a:latin typeface="Times New Roman" panose="02020603050405020304" pitchFamily="18" charset="0"/>
                <a:cs typeface="Times New Roman" panose="02020603050405020304" pitchFamily="18" charset="0"/>
              </a:rPr>
              <a:t>The </a:t>
            </a:r>
            <a:r>
              <a:rPr lang="en-US" b="1" dirty="0">
                <a:solidFill>
                  <a:srgbClr val="333333"/>
                </a:solidFill>
                <a:latin typeface="Times New Roman" panose="02020603050405020304" pitchFamily="18" charset="0"/>
                <a:cs typeface="Times New Roman" panose="02020603050405020304" pitchFamily="18" charset="0"/>
              </a:rPr>
              <a:t>History tab </a:t>
            </a:r>
            <a:r>
              <a:rPr lang="en-US" dirty="0">
                <a:solidFill>
                  <a:srgbClr val="333333"/>
                </a:solidFill>
                <a:latin typeface="Times New Roman" panose="02020603050405020304" pitchFamily="18" charset="0"/>
                <a:cs typeface="Times New Roman" panose="02020603050405020304" pitchFamily="18" charset="0"/>
              </a:rPr>
              <a:t>displays the commands that were executed in the current session, along with search. There are buttons for loading/saving the command history to a file, as well as sending the selected command into the console or inserting it into the current working document. There is a delete button to delete the selected history, or a broom button to remove all history for the current session.</a:t>
            </a:r>
          </a:p>
          <a:p>
            <a:pPr marL="285750" indent="-285750">
              <a:buFont typeface="Arial" panose="020B0604020202020204" pitchFamily="34" charset="0"/>
              <a:buChar char="•"/>
            </a:pPr>
            <a:endParaRPr lang="en-US" i="0" u="none" strike="noStrike" dirty="0">
              <a:solidFill>
                <a:srgbClr val="333333"/>
              </a:solidFill>
              <a:effectLst/>
              <a:latin typeface="Times New Roman" panose="02020603050405020304" pitchFamily="18" charset="0"/>
              <a:cs typeface="Times New Roman" panose="02020603050405020304" pitchFamily="18" charset="0"/>
            </a:endParaRPr>
          </a:p>
          <a:p>
            <a:r>
              <a:rPr lang="en-US" dirty="0">
                <a:solidFill>
                  <a:srgbClr val="333333"/>
                </a:solidFill>
                <a:latin typeface="Times New Roman" panose="02020603050405020304" pitchFamily="18" charset="0"/>
                <a:cs typeface="Times New Roman" panose="02020603050405020304" pitchFamily="18" charset="0"/>
              </a:rPr>
              <a:t>These are the only two relevant tabs for the course. If you are interested in other tabs, see </a:t>
            </a:r>
            <a:r>
              <a:rPr lang="en-US" dirty="0">
                <a:solidFill>
                  <a:srgbClr val="333333"/>
                </a:solidFill>
                <a:latin typeface="Times New Roman" panose="02020603050405020304" pitchFamily="18" charset="0"/>
                <a:cs typeface="Times New Roman" panose="02020603050405020304" pitchFamily="18" charset="0"/>
                <a:hlinkClick r:id="rId2"/>
              </a:rPr>
              <a:t>this</a:t>
            </a:r>
            <a:r>
              <a:rPr lang="en-US" dirty="0">
                <a:solidFill>
                  <a:srgbClr val="333333"/>
                </a:solidFill>
                <a:latin typeface="Times New Roman" panose="02020603050405020304" pitchFamily="18" charset="0"/>
                <a:cs typeface="Times New Roman" panose="02020603050405020304" pitchFamily="18" charset="0"/>
              </a:rPr>
              <a:t>. An example of the Environment tab from the Environment Pane is shown in the next slide.</a:t>
            </a:r>
            <a:endParaRPr lang="en-US" i="0" u="none" strike="noStrike" dirty="0">
              <a:solidFill>
                <a:srgbClr val="333333"/>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8B8C9B4-8678-A29A-E470-925C16B8285D}"/>
              </a:ext>
            </a:extLst>
          </p:cNvPr>
          <p:cNvPicPr>
            <a:picLocks noChangeAspect="1"/>
          </p:cNvPicPr>
          <p:nvPr/>
        </p:nvPicPr>
        <p:blipFill rotWithShape="1">
          <a:blip r:embed="rId3"/>
          <a:srcRect t="24620"/>
          <a:stretch/>
        </p:blipFill>
        <p:spPr>
          <a:xfrm>
            <a:off x="879725" y="2593242"/>
            <a:ext cx="1346200" cy="296771"/>
          </a:xfrm>
          <a:prstGeom prst="rect">
            <a:avLst/>
          </a:prstGeom>
        </p:spPr>
      </p:pic>
    </p:spTree>
    <p:extLst>
      <p:ext uri="{BB962C8B-B14F-4D97-AF65-F5344CB8AC3E}">
        <p14:creationId xmlns:p14="http://schemas.microsoft.com/office/powerpoint/2010/main" val="1758605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C69A9C-2A22-2450-7B91-56A61423D8BB}"/>
              </a:ext>
            </a:extLst>
          </p:cNvPr>
          <p:cNvPicPr>
            <a:picLocks noChangeAspect="1"/>
          </p:cNvPicPr>
          <p:nvPr/>
        </p:nvPicPr>
        <p:blipFill>
          <a:blip r:embed="rId2"/>
          <a:stretch>
            <a:fillRect/>
          </a:stretch>
        </p:blipFill>
        <p:spPr>
          <a:xfrm>
            <a:off x="347296" y="2166815"/>
            <a:ext cx="6362700" cy="3556000"/>
          </a:xfrm>
          <a:prstGeom prst="rect">
            <a:avLst/>
          </a:prstGeom>
        </p:spPr>
      </p:pic>
      <p:sp>
        <p:nvSpPr>
          <p:cNvPr id="5" name="Rounded Rectangle 4">
            <a:extLst>
              <a:ext uri="{FF2B5EF4-FFF2-40B4-BE49-F238E27FC236}">
                <a16:creationId xmlns:a16="http://schemas.microsoft.com/office/drawing/2014/main" id="{CAC48262-D234-FEBF-FA5D-A028E9935F2C}"/>
              </a:ext>
            </a:extLst>
          </p:cNvPr>
          <p:cNvSpPr/>
          <p:nvPr/>
        </p:nvSpPr>
        <p:spPr>
          <a:xfrm>
            <a:off x="351692" y="3275202"/>
            <a:ext cx="5486400" cy="92165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989DB82-E340-6D17-F89D-2EBCAD61FDA1}"/>
              </a:ext>
            </a:extLst>
          </p:cNvPr>
          <p:cNvCxnSpPr>
            <a:cxnSpLocks/>
          </p:cNvCxnSpPr>
          <p:nvPr/>
        </p:nvCxnSpPr>
        <p:spPr>
          <a:xfrm>
            <a:off x="5990492" y="3944815"/>
            <a:ext cx="90267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1E067C1-14E1-DCCB-E997-B1BC64909822}"/>
              </a:ext>
            </a:extLst>
          </p:cNvPr>
          <p:cNvSpPr txBox="1"/>
          <p:nvPr/>
        </p:nvSpPr>
        <p:spPr>
          <a:xfrm>
            <a:off x="7045569" y="2904199"/>
            <a:ext cx="1981200" cy="2031325"/>
          </a:xfrm>
          <a:prstGeom prst="rect">
            <a:avLst/>
          </a:prstGeom>
          <a:noFill/>
        </p:spPr>
        <p:txBody>
          <a:bodyPr wrap="square" rtlCol="0">
            <a:spAutoFit/>
          </a:bodyPr>
          <a:lstStyle/>
          <a:p>
            <a:r>
              <a:rPr lang="en-US" dirty="0">
                <a:solidFill>
                  <a:srgbClr val="FF0000"/>
                </a:solidFill>
              </a:rPr>
              <a:t>All data and big objects are saved like this, where clicking on the blue circles will display more info about the object</a:t>
            </a:r>
          </a:p>
        </p:txBody>
      </p:sp>
      <p:sp>
        <p:nvSpPr>
          <p:cNvPr id="11" name="Rectangle 10">
            <a:extLst>
              <a:ext uri="{FF2B5EF4-FFF2-40B4-BE49-F238E27FC236}">
                <a16:creationId xmlns:a16="http://schemas.microsoft.com/office/drawing/2014/main" id="{3FFD14AF-F44A-9369-4CDF-5E8DE82D4A11}"/>
              </a:ext>
            </a:extLst>
          </p:cNvPr>
          <p:cNvSpPr/>
          <p:nvPr/>
        </p:nvSpPr>
        <p:spPr>
          <a:xfrm>
            <a:off x="347296" y="4290646"/>
            <a:ext cx="4400549" cy="1113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98309CF-7E52-0D59-08C6-79F6E6117E6D}"/>
              </a:ext>
            </a:extLst>
          </p:cNvPr>
          <p:cNvCxnSpPr/>
          <p:nvPr/>
        </p:nvCxnSpPr>
        <p:spPr>
          <a:xfrm>
            <a:off x="5052646" y="5122985"/>
            <a:ext cx="93784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FD72A88-0392-F6FB-1763-60B88BE2B356}"/>
              </a:ext>
            </a:extLst>
          </p:cNvPr>
          <p:cNvSpPr txBox="1"/>
          <p:nvPr/>
        </p:nvSpPr>
        <p:spPr>
          <a:xfrm>
            <a:off x="6142892" y="4926903"/>
            <a:ext cx="1770184" cy="923330"/>
          </a:xfrm>
          <a:prstGeom prst="rect">
            <a:avLst/>
          </a:prstGeom>
          <a:solidFill>
            <a:schemeClr val="bg1"/>
          </a:solidFill>
        </p:spPr>
        <p:txBody>
          <a:bodyPr wrap="square" rtlCol="0">
            <a:spAutoFit/>
          </a:bodyPr>
          <a:lstStyle/>
          <a:p>
            <a:r>
              <a:rPr lang="en-US" dirty="0">
                <a:solidFill>
                  <a:srgbClr val="FF0000"/>
                </a:solidFill>
              </a:rPr>
              <a:t>Other vector-related R objects are saved here</a:t>
            </a:r>
          </a:p>
        </p:txBody>
      </p:sp>
      <p:sp>
        <p:nvSpPr>
          <p:cNvPr id="19" name="TextBox 18">
            <a:extLst>
              <a:ext uri="{FF2B5EF4-FFF2-40B4-BE49-F238E27FC236}">
                <a16:creationId xmlns:a16="http://schemas.microsoft.com/office/drawing/2014/main" id="{E78E4800-9213-7381-CCBD-22193AD09937}"/>
              </a:ext>
            </a:extLst>
          </p:cNvPr>
          <p:cNvSpPr txBox="1"/>
          <p:nvPr/>
        </p:nvSpPr>
        <p:spPr>
          <a:xfrm>
            <a:off x="347296" y="422031"/>
            <a:ext cx="5022272" cy="369332"/>
          </a:xfrm>
          <a:prstGeom prst="rect">
            <a:avLst/>
          </a:prstGeom>
          <a:noFill/>
        </p:spPr>
        <p:txBody>
          <a:bodyPr wrap="none" rtlCol="0">
            <a:spAutoFit/>
          </a:bodyPr>
          <a:lstStyle/>
          <a:p>
            <a:r>
              <a:rPr lang="en-US" dirty="0"/>
              <a:t>The Environment tab is one of the most useful tabs.</a:t>
            </a:r>
          </a:p>
        </p:txBody>
      </p:sp>
    </p:spTree>
    <p:extLst>
      <p:ext uri="{BB962C8B-B14F-4D97-AF65-F5344CB8AC3E}">
        <p14:creationId xmlns:p14="http://schemas.microsoft.com/office/powerpoint/2010/main" val="2867170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075EE2-E39C-7427-6E1C-B7CDAAD179CC}"/>
              </a:ext>
            </a:extLst>
          </p:cNvPr>
          <p:cNvSpPr txBox="1"/>
          <p:nvPr/>
        </p:nvSpPr>
        <p:spPr>
          <a:xfrm>
            <a:off x="371475" y="408075"/>
            <a:ext cx="2929007" cy="461665"/>
          </a:xfrm>
          <a:prstGeom prst="rect">
            <a:avLst/>
          </a:prstGeom>
          <a:noFill/>
        </p:spPr>
        <p:txBody>
          <a:bodyPr wrap="none" rtlCol="0">
            <a:spAutoFit/>
          </a:bodyPr>
          <a:lstStyle/>
          <a:p>
            <a:r>
              <a:rPr lang="en-US" sz="2400" b="1" dirty="0">
                <a:solidFill>
                  <a:srgbClr val="C00000"/>
                </a:solidFill>
                <a:latin typeface="Times New Roman" panose="02020603050405020304" pitchFamily="18" charset="0"/>
                <a:cs typeface="Times New Roman" panose="02020603050405020304" pitchFamily="18" charset="0"/>
              </a:rPr>
              <a:t>Pane 4: Output Pane</a:t>
            </a:r>
          </a:p>
        </p:txBody>
      </p:sp>
      <p:sp>
        <p:nvSpPr>
          <p:cNvPr id="7" name="TextBox 6">
            <a:extLst>
              <a:ext uri="{FF2B5EF4-FFF2-40B4-BE49-F238E27FC236}">
                <a16:creationId xmlns:a16="http://schemas.microsoft.com/office/drawing/2014/main" id="{A2E59BB0-0BDC-D40C-7153-34345340AC6A}"/>
              </a:ext>
            </a:extLst>
          </p:cNvPr>
          <p:cNvSpPr txBox="1"/>
          <p:nvPr/>
        </p:nvSpPr>
        <p:spPr>
          <a:xfrm>
            <a:off x="371475" y="1043354"/>
            <a:ext cx="8209817" cy="5078313"/>
          </a:xfrm>
          <a:prstGeom prst="rect">
            <a:avLst/>
          </a:prstGeom>
          <a:noFill/>
        </p:spPr>
        <p:txBody>
          <a:bodyPr wrap="square" rtlCol="0">
            <a:spAutoFit/>
          </a:bodyPr>
          <a:lstStyle/>
          <a:p>
            <a:pPr marL="285750" indent="-285750" algn="l">
              <a:buFont typeface="Arial" panose="020B0604020202020204" pitchFamily="34" charset="0"/>
              <a:buChar char="•"/>
            </a:pPr>
            <a:r>
              <a:rPr lang="en-US" b="0" i="0" u="none" strike="noStrike" dirty="0">
                <a:solidFill>
                  <a:srgbClr val="333333"/>
                </a:solidFill>
                <a:effectLst/>
                <a:latin typeface="Times New Roman" panose="02020603050405020304" pitchFamily="18" charset="0"/>
                <a:cs typeface="Times New Roman" panose="02020603050405020304" pitchFamily="18" charset="0"/>
              </a:rPr>
              <a:t>By default, the Output pane is the bottom-right pane and displays various outputs such as plots, HTML content, or on-disk files. It contains the Files, Plots, R Packages, Help, Tutorial, Viewer, and Presentation tabs. </a:t>
            </a:r>
          </a:p>
          <a:p>
            <a:pPr marL="285750" indent="-285750">
              <a:buFont typeface="Arial" panose="020B0604020202020204" pitchFamily="34" charset="0"/>
              <a:buChar char="•"/>
            </a:pPr>
            <a:r>
              <a:rPr lang="en-US" b="1" dirty="0">
                <a:solidFill>
                  <a:srgbClr val="333333"/>
                </a:solidFill>
                <a:latin typeface="Times New Roman" panose="02020603050405020304" pitchFamily="18" charset="0"/>
                <a:cs typeface="Times New Roman" panose="02020603050405020304" pitchFamily="18" charset="0"/>
              </a:rPr>
              <a:t>Files tab </a:t>
            </a:r>
            <a:r>
              <a:rPr lang="en-US" dirty="0">
                <a:solidFill>
                  <a:srgbClr val="333333"/>
                </a:solidFill>
                <a:latin typeface="Times New Roman" panose="02020603050405020304" pitchFamily="18" charset="0"/>
                <a:cs typeface="Times New Roman" panose="02020603050405020304" pitchFamily="18" charset="0"/>
              </a:rPr>
              <a:t>provides an interactive exploration of the current R Project along with the entire directory of the computer. There are menu bar options for adding new folders and new blank files, as well as for deleting or renaming files, as well as a gear pane for additional functions. One of the main uses of the gear pane is to set the working directory. We will go over that later in the slides.</a:t>
            </a:r>
          </a:p>
          <a:p>
            <a:pPr marL="285750" indent="-285750">
              <a:buFont typeface="Arial" panose="020B0604020202020204" pitchFamily="34" charset="0"/>
              <a:buChar char="•"/>
            </a:pPr>
            <a:r>
              <a:rPr lang="en-US" b="1" dirty="0">
                <a:solidFill>
                  <a:srgbClr val="333333"/>
                </a:solidFill>
                <a:latin typeface="Times New Roman" panose="02020603050405020304" pitchFamily="18" charset="0"/>
                <a:cs typeface="Times New Roman" panose="02020603050405020304" pitchFamily="18" charset="0"/>
              </a:rPr>
              <a:t>Plots tab</a:t>
            </a:r>
            <a:r>
              <a:rPr lang="en-US" dirty="0">
                <a:solidFill>
                  <a:srgbClr val="333333"/>
                </a:solidFill>
                <a:latin typeface="Times New Roman" panose="02020603050405020304" pitchFamily="18" charset="0"/>
                <a:cs typeface="Times New Roman" panose="02020603050405020304" pitchFamily="18" charset="0"/>
              </a:rPr>
              <a:t> will display static images generated by code run in the console or </a:t>
            </a:r>
            <a:r>
              <a:rPr lang="en-US" dirty="0" err="1">
                <a:solidFill>
                  <a:srgbClr val="333333"/>
                </a:solidFill>
                <a:latin typeface="Times New Roman" panose="02020603050405020304" pitchFamily="18" charset="0"/>
                <a:cs typeface="Times New Roman" panose="02020603050405020304" pitchFamily="18" charset="0"/>
              </a:rPr>
              <a:t>Rscript</a:t>
            </a:r>
            <a:r>
              <a:rPr lang="en-US" dirty="0">
                <a:solidFill>
                  <a:srgbClr val="333333"/>
                </a:solidFill>
                <a:latin typeface="Times New Roman" panose="02020603050405020304" pitchFamily="18" charset="0"/>
                <a:cs typeface="Times New Roman" panose="02020603050405020304" pitchFamily="18" charset="0"/>
              </a:rPr>
              <a:t> file until the session is restarted.</a:t>
            </a:r>
          </a:p>
          <a:p>
            <a:pPr marL="285750" indent="-285750">
              <a:buFont typeface="Arial" panose="020B0604020202020204" pitchFamily="34" charset="0"/>
              <a:buChar char="•"/>
            </a:pPr>
            <a:r>
              <a:rPr lang="en-US" b="1" dirty="0">
                <a:solidFill>
                  <a:srgbClr val="333333"/>
                </a:solidFill>
                <a:latin typeface="Times New Roman" panose="02020603050405020304" pitchFamily="18" charset="0"/>
                <a:cs typeface="Times New Roman" panose="02020603050405020304" pitchFamily="18" charset="0"/>
              </a:rPr>
              <a:t>Packages tab </a:t>
            </a:r>
            <a:r>
              <a:rPr lang="en-US" dirty="0">
                <a:solidFill>
                  <a:srgbClr val="333333"/>
                </a:solidFill>
                <a:latin typeface="Times New Roman" panose="02020603050405020304" pitchFamily="18" charset="0"/>
                <a:cs typeface="Times New Roman" panose="02020603050405020304" pitchFamily="18" charset="0"/>
              </a:rPr>
              <a:t>allows for viewing all installed R packages, and has a search bar for searching the library of packages. </a:t>
            </a:r>
          </a:p>
          <a:p>
            <a:pPr marL="285750" indent="-285750">
              <a:buFont typeface="Arial" panose="020B0604020202020204" pitchFamily="34" charset="0"/>
              <a:buChar char="•"/>
            </a:pPr>
            <a:r>
              <a:rPr lang="en-US" b="1" dirty="0">
                <a:solidFill>
                  <a:srgbClr val="333333"/>
                </a:solidFill>
                <a:latin typeface="Times New Roman" panose="02020603050405020304" pitchFamily="18" charset="0"/>
                <a:cs typeface="Times New Roman" panose="02020603050405020304" pitchFamily="18" charset="0"/>
              </a:rPr>
              <a:t>H</a:t>
            </a:r>
            <a:r>
              <a:rPr lang="en-US" b="1" i="0" u="none" strike="noStrike" dirty="0">
                <a:solidFill>
                  <a:srgbClr val="333333"/>
                </a:solidFill>
                <a:effectLst/>
                <a:latin typeface="Times New Roman" panose="02020603050405020304" pitchFamily="18" charset="0"/>
                <a:cs typeface="Times New Roman" panose="02020603050405020304" pitchFamily="18" charset="0"/>
              </a:rPr>
              <a:t>elp tab</a:t>
            </a:r>
            <a:r>
              <a:rPr lang="en-US" b="0" i="0" u="none" strike="noStrike" dirty="0">
                <a:solidFill>
                  <a:srgbClr val="333333"/>
                </a:solidFill>
                <a:effectLst/>
                <a:latin typeface="Times New Roman" panose="02020603050405020304" pitchFamily="18" charset="0"/>
                <a:cs typeface="Times New Roman" panose="02020603050405020304" pitchFamily="18" charset="0"/>
              </a:rPr>
              <a:t> is used to display package and function documentations. To get help on a specific R function, use the `?</a:t>
            </a:r>
            <a:r>
              <a:rPr lang="en-US" b="0" i="0" u="none" strike="noStrike" dirty="0" err="1">
                <a:solidFill>
                  <a:srgbClr val="333333"/>
                </a:solidFill>
                <a:effectLst/>
                <a:latin typeface="Times New Roman" panose="02020603050405020304" pitchFamily="18" charset="0"/>
                <a:cs typeface="Times New Roman" panose="02020603050405020304" pitchFamily="18" charset="0"/>
              </a:rPr>
              <a:t>functionName</a:t>
            </a:r>
            <a:r>
              <a:rPr lang="en-US" b="0" i="0" u="none" strike="noStrike" dirty="0">
                <a:solidFill>
                  <a:srgbClr val="333333"/>
                </a:solidFill>
                <a:effectLst/>
                <a:latin typeface="Times New Roman" panose="02020603050405020304" pitchFamily="18" charset="0"/>
                <a:cs typeface="Times New Roman" panose="02020603050405020304" pitchFamily="18" charset="0"/>
              </a:rPr>
              <a:t>` or `help(</a:t>
            </a:r>
            <a:r>
              <a:rPr lang="en-US" b="0" i="0" u="none" strike="noStrike" dirty="0" err="1">
                <a:solidFill>
                  <a:srgbClr val="333333"/>
                </a:solidFill>
                <a:effectLst/>
                <a:latin typeface="Times New Roman" panose="02020603050405020304" pitchFamily="18" charset="0"/>
                <a:cs typeface="Times New Roman" panose="02020603050405020304" pitchFamily="18" charset="0"/>
              </a:rPr>
              <a:t>functionName</a:t>
            </a:r>
            <a:r>
              <a:rPr lang="en-US" b="0" i="0" u="none" strike="noStrike" dirty="0">
                <a:solidFill>
                  <a:srgbClr val="333333"/>
                </a:solidFill>
                <a:effectLst/>
                <a:latin typeface="Times New Roman" panose="02020603050405020304" pitchFamily="18" charset="0"/>
                <a:cs typeface="Times New Roman" panose="02020603050405020304" pitchFamily="18" charset="0"/>
              </a:rPr>
              <a:t>)` or just type in the function's name in the search bar of the help tab.</a:t>
            </a:r>
          </a:p>
          <a:p>
            <a:pPr marL="285750" indent="-285750">
              <a:buFont typeface="Arial" panose="020B0604020202020204" pitchFamily="34" charset="0"/>
              <a:buChar char="•"/>
            </a:pPr>
            <a:r>
              <a:rPr lang="en-US" b="1" dirty="0">
                <a:solidFill>
                  <a:srgbClr val="333333"/>
                </a:solidFill>
                <a:latin typeface="Times New Roman" panose="02020603050405020304" pitchFamily="18" charset="0"/>
                <a:cs typeface="Times New Roman" panose="02020603050405020304" pitchFamily="18" charset="0"/>
              </a:rPr>
              <a:t>Viewer tab </a:t>
            </a:r>
            <a:r>
              <a:rPr lang="en-US" dirty="0">
                <a:solidFill>
                  <a:srgbClr val="333333"/>
                </a:solidFill>
                <a:latin typeface="Times New Roman" panose="02020603050405020304" pitchFamily="18" charset="0"/>
                <a:cs typeface="Times New Roman" panose="02020603050405020304" pitchFamily="18" charset="0"/>
              </a:rPr>
              <a:t>is used to display web content such as HTML files, Shiny apps, Quarto-generated web pages, or interactive </a:t>
            </a:r>
            <a:r>
              <a:rPr lang="en-US" dirty="0" err="1">
                <a:solidFill>
                  <a:srgbClr val="333333"/>
                </a:solidFill>
                <a:latin typeface="Times New Roman" panose="02020603050405020304" pitchFamily="18" charset="0"/>
                <a:cs typeface="Times New Roman" panose="02020603050405020304" pitchFamily="18" charset="0"/>
              </a:rPr>
              <a:t>HTMLwidgets</a:t>
            </a:r>
            <a:r>
              <a:rPr lang="en-US" i="0" u="none" strike="noStrike" dirty="0">
                <a:solidFill>
                  <a:srgbClr val="333333"/>
                </a:solidFill>
                <a:effectLst/>
                <a:latin typeface="Times New Roman" panose="02020603050405020304" pitchFamily="18" charset="0"/>
                <a:cs typeface="Times New Roman" panose="02020603050405020304" pitchFamily="18" charset="0"/>
              </a:rPr>
              <a:t> like </a:t>
            </a:r>
            <a:r>
              <a:rPr lang="en-US" i="0" u="none" strike="noStrike" dirty="0" err="1">
                <a:solidFill>
                  <a:srgbClr val="333333"/>
                </a:solidFill>
                <a:effectLst/>
                <a:latin typeface="Times New Roman" panose="02020603050405020304" pitchFamily="18" charset="0"/>
                <a:cs typeface="Times New Roman" panose="02020603050405020304" pitchFamily="18" charset="0"/>
              </a:rPr>
              <a:t>plotly</a:t>
            </a:r>
            <a:r>
              <a:rPr lang="en-US" i="0" u="none" strike="noStrike" dirty="0">
                <a:solidFill>
                  <a:srgbClr val="333333"/>
                </a:solidFill>
                <a:effectLst/>
                <a:latin typeface="Times New Roman" panose="02020603050405020304" pitchFamily="18" charset="0"/>
                <a:cs typeface="Times New Roman" panose="02020603050405020304" pitchFamily="18" charset="0"/>
              </a:rPr>
              <a:t> graphs</a:t>
            </a:r>
            <a:r>
              <a:rPr lang="en-US" b="0" i="0" u="none" strike="noStrike" dirty="0">
                <a:solidFill>
                  <a:srgbClr val="333333"/>
                </a:solidFill>
                <a:effectLst/>
                <a:latin typeface="Times New Roman" panose="02020603050405020304" pitchFamily="18" charset="0"/>
                <a:cs typeface="Times New Roman" panose="02020603050405020304" pitchFamily="18" charset="0"/>
              </a:rPr>
              <a:t>. All your knitted HW and other files will be displayed here. (More on knitting in later slides)</a:t>
            </a:r>
          </a:p>
        </p:txBody>
      </p:sp>
    </p:spTree>
    <p:extLst>
      <p:ext uri="{BB962C8B-B14F-4D97-AF65-F5344CB8AC3E}">
        <p14:creationId xmlns:p14="http://schemas.microsoft.com/office/powerpoint/2010/main" val="2929641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069B56-7B6E-A284-BE48-E50D05B188C3}"/>
              </a:ext>
            </a:extLst>
          </p:cNvPr>
          <p:cNvPicPr>
            <a:picLocks noChangeAspect="1"/>
          </p:cNvPicPr>
          <p:nvPr/>
        </p:nvPicPr>
        <p:blipFill>
          <a:blip r:embed="rId2"/>
          <a:stretch>
            <a:fillRect/>
          </a:stretch>
        </p:blipFill>
        <p:spPr>
          <a:xfrm>
            <a:off x="162657" y="138235"/>
            <a:ext cx="3703402" cy="3449027"/>
          </a:xfrm>
          <a:prstGeom prst="rect">
            <a:avLst/>
          </a:prstGeom>
        </p:spPr>
      </p:pic>
      <p:sp>
        <p:nvSpPr>
          <p:cNvPr id="7" name="Oval 6">
            <a:extLst>
              <a:ext uri="{FF2B5EF4-FFF2-40B4-BE49-F238E27FC236}">
                <a16:creationId xmlns:a16="http://schemas.microsoft.com/office/drawing/2014/main" id="{CED5A5BD-5543-C9AF-324A-0B0219588C70}"/>
              </a:ext>
            </a:extLst>
          </p:cNvPr>
          <p:cNvSpPr/>
          <p:nvPr/>
        </p:nvSpPr>
        <p:spPr>
          <a:xfrm>
            <a:off x="1348154" y="386862"/>
            <a:ext cx="422031" cy="25790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C75C306-950B-7404-49EC-D3EDA1D76F48}"/>
              </a:ext>
            </a:extLst>
          </p:cNvPr>
          <p:cNvCxnSpPr/>
          <p:nvPr/>
        </p:nvCxnSpPr>
        <p:spPr>
          <a:xfrm>
            <a:off x="1922585" y="515815"/>
            <a:ext cx="218049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23D9CE-17E0-EC84-D0EB-A8B1D9B1ED6A}"/>
              </a:ext>
            </a:extLst>
          </p:cNvPr>
          <p:cNvSpPr txBox="1"/>
          <p:nvPr/>
        </p:nvSpPr>
        <p:spPr>
          <a:xfrm>
            <a:off x="4267200" y="138235"/>
            <a:ext cx="3130062" cy="923330"/>
          </a:xfrm>
          <a:prstGeom prst="rect">
            <a:avLst/>
          </a:prstGeom>
          <a:noFill/>
        </p:spPr>
        <p:txBody>
          <a:bodyPr wrap="square" rtlCol="0">
            <a:spAutoFit/>
          </a:bodyPr>
          <a:lstStyle/>
          <a:p>
            <a:r>
              <a:rPr lang="en-US" dirty="0">
                <a:solidFill>
                  <a:srgbClr val="FF0000"/>
                </a:solidFill>
              </a:rPr>
              <a:t>The widget in this course primarily sets the directory. We will go over this later.</a:t>
            </a:r>
          </a:p>
        </p:txBody>
      </p:sp>
      <p:sp>
        <p:nvSpPr>
          <p:cNvPr id="11" name="Rounded Rectangle 10">
            <a:extLst>
              <a:ext uri="{FF2B5EF4-FFF2-40B4-BE49-F238E27FC236}">
                <a16:creationId xmlns:a16="http://schemas.microsoft.com/office/drawing/2014/main" id="{DCCEB407-2AD1-0870-BEAB-A43158C67078}"/>
              </a:ext>
            </a:extLst>
          </p:cNvPr>
          <p:cNvSpPr/>
          <p:nvPr/>
        </p:nvSpPr>
        <p:spPr>
          <a:xfrm>
            <a:off x="1348154" y="1922585"/>
            <a:ext cx="2004646"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8695BB-310B-7784-8F21-09A2AD3F47A5}"/>
              </a:ext>
            </a:extLst>
          </p:cNvPr>
          <p:cNvSpPr/>
          <p:nvPr/>
        </p:nvSpPr>
        <p:spPr>
          <a:xfrm>
            <a:off x="162657" y="515815"/>
            <a:ext cx="997928" cy="29131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A393F01D-AAA4-138A-3001-D95FB05F9FE3}"/>
              </a:ext>
            </a:extLst>
          </p:cNvPr>
          <p:cNvCxnSpPr>
            <a:cxnSpLocks/>
          </p:cNvCxnSpPr>
          <p:nvPr/>
        </p:nvCxnSpPr>
        <p:spPr>
          <a:xfrm>
            <a:off x="662843" y="3475895"/>
            <a:ext cx="3440234" cy="849438"/>
          </a:xfrm>
          <a:prstGeom prst="bentConnector3">
            <a:avLst>
              <a:gd name="adj1" fmla="val -9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2E11BE8-5DFB-5F39-9577-091585D1E3E9}"/>
              </a:ext>
            </a:extLst>
          </p:cNvPr>
          <p:cNvSpPr txBox="1"/>
          <p:nvPr/>
        </p:nvSpPr>
        <p:spPr>
          <a:xfrm>
            <a:off x="4372708" y="3964842"/>
            <a:ext cx="3270738" cy="1200329"/>
          </a:xfrm>
          <a:prstGeom prst="rect">
            <a:avLst/>
          </a:prstGeom>
          <a:noFill/>
        </p:spPr>
        <p:txBody>
          <a:bodyPr wrap="square" rtlCol="0">
            <a:spAutoFit/>
          </a:bodyPr>
          <a:lstStyle/>
          <a:p>
            <a:r>
              <a:rPr lang="en-US" dirty="0">
                <a:solidFill>
                  <a:srgbClr val="FF0000"/>
                </a:solidFill>
              </a:rPr>
              <a:t>Files tab shows all the folders and files on the computer. You can navigate these folder to find your desired files/folders here.</a:t>
            </a:r>
          </a:p>
        </p:txBody>
      </p:sp>
    </p:spTree>
    <p:extLst>
      <p:ext uri="{BB962C8B-B14F-4D97-AF65-F5344CB8AC3E}">
        <p14:creationId xmlns:p14="http://schemas.microsoft.com/office/powerpoint/2010/main" val="422891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9EF0A-14E8-A93B-BD5A-7FBF05CC3BB5}"/>
              </a:ext>
            </a:extLst>
          </p:cNvPr>
          <p:cNvPicPr>
            <a:picLocks noChangeAspect="1"/>
          </p:cNvPicPr>
          <p:nvPr/>
        </p:nvPicPr>
        <p:blipFill>
          <a:blip r:embed="rId2"/>
          <a:stretch>
            <a:fillRect/>
          </a:stretch>
        </p:blipFill>
        <p:spPr>
          <a:xfrm>
            <a:off x="2023851" y="475468"/>
            <a:ext cx="4865249" cy="3714749"/>
          </a:xfrm>
          <a:prstGeom prst="rect">
            <a:avLst/>
          </a:prstGeom>
        </p:spPr>
      </p:pic>
      <p:sp>
        <p:nvSpPr>
          <p:cNvPr id="5" name="Rectangle 4">
            <a:extLst>
              <a:ext uri="{FF2B5EF4-FFF2-40B4-BE49-F238E27FC236}">
                <a16:creationId xmlns:a16="http://schemas.microsoft.com/office/drawing/2014/main" id="{5B275528-42EB-33B0-DA1E-E85B762F9B13}"/>
              </a:ext>
            </a:extLst>
          </p:cNvPr>
          <p:cNvSpPr/>
          <p:nvPr/>
        </p:nvSpPr>
        <p:spPr>
          <a:xfrm>
            <a:off x="2046641" y="1279572"/>
            <a:ext cx="1368359" cy="274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297E1B3A-58A2-CE6F-0BCF-1BBFEE07FB52}"/>
              </a:ext>
            </a:extLst>
          </p:cNvPr>
          <p:cNvCxnSpPr>
            <a:cxnSpLocks/>
          </p:cNvCxnSpPr>
          <p:nvPr/>
        </p:nvCxnSpPr>
        <p:spPr>
          <a:xfrm>
            <a:off x="2157042" y="4079629"/>
            <a:ext cx="1125415" cy="644771"/>
          </a:xfrm>
          <a:prstGeom prst="bentConnector3">
            <a:avLst>
              <a:gd name="adj1" fmla="val 104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79638B-8BB9-65A4-9539-96136940D372}"/>
              </a:ext>
            </a:extLst>
          </p:cNvPr>
          <p:cNvSpPr txBox="1"/>
          <p:nvPr/>
        </p:nvSpPr>
        <p:spPr>
          <a:xfrm>
            <a:off x="3329354" y="4278923"/>
            <a:ext cx="4783015" cy="1477328"/>
          </a:xfrm>
          <a:prstGeom prst="rect">
            <a:avLst/>
          </a:prstGeom>
          <a:noFill/>
        </p:spPr>
        <p:txBody>
          <a:bodyPr wrap="square" rtlCol="0">
            <a:spAutoFit/>
          </a:bodyPr>
          <a:lstStyle/>
          <a:p>
            <a:r>
              <a:rPr lang="en-US" dirty="0">
                <a:solidFill>
                  <a:srgbClr val="FF0000"/>
                </a:solidFill>
              </a:rPr>
              <a:t>R primarily comes with some packages which gets installed when your are downloading the software. But you can install new packages by running the code `</a:t>
            </a:r>
            <a:r>
              <a:rPr lang="en-US" dirty="0" err="1">
                <a:solidFill>
                  <a:srgbClr val="FF0000"/>
                </a:solidFill>
              </a:rPr>
              <a:t>install.packages</a:t>
            </a:r>
            <a:r>
              <a:rPr lang="en-US" dirty="0">
                <a:solidFill>
                  <a:srgbClr val="FF0000"/>
                </a:solidFill>
              </a:rPr>
              <a:t>(“name of the package”)` or by using the install button here.</a:t>
            </a:r>
          </a:p>
        </p:txBody>
      </p:sp>
      <p:sp>
        <p:nvSpPr>
          <p:cNvPr id="10" name="Oval 9">
            <a:extLst>
              <a:ext uri="{FF2B5EF4-FFF2-40B4-BE49-F238E27FC236}">
                <a16:creationId xmlns:a16="http://schemas.microsoft.com/office/drawing/2014/main" id="{2105ED18-C05A-76CB-EF07-49F953EB3423}"/>
              </a:ext>
            </a:extLst>
          </p:cNvPr>
          <p:cNvSpPr/>
          <p:nvPr/>
        </p:nvSpPr>
        <p:spPr>
          <a:xfrm>
            <a:off x="2059834" y="750275"/>
            <a:ext cx="824035" cy="3516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2B84993D-98D3-9E97-AAD7-1E66B77CFC96}"/>
              </a:ext>
            </a:extLst>
          </p:cNvPr>
          <p:cNvCxnSpPr>
            <a:cxnSpLocks/>
          </p:cNvCxnSpPr>
          <p:nvPr/>
        </p:nvCxnSpPr>
        <p:spPr>
          <a:xfrm rot="16200000" flipH="1">
            <a:off x="2352947" y="1516033"/>
            <a:ext cx="3145326" cy="2316757"/>
          </a:xfrm>
          <a:prstGeom prst="bentConnector3">
            <a:avLst>
              <a:gd name="adj1" fmla="val 80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9B6748-F466-080C-3A38-E6D14240A58A}"/>
              </a:ext>
            </a:extLst>
          </p:cNvPr>
          <p:cNvCxnSpPr>
            <a:cxnSpLocks/>
          </p:cNvCxnSpPr>
          <p:nvPr/>
        </p:nvCxnSpPr>
        <p:spPr>
          <a:xfrm>
            <a:off x="5228490" y="3392986"/>
            <a:ext cx="18405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18F634A-BAEE-E2AF-A49A-915D5B52F9EB}"/>
              </a:ext>
            </a:extLst>
          </p:cNvPr>
          <p:cNvSpPr/>
          <p:nvPr/>
        </p:nvSpPr>
        <p:spPr>
          <a:xfrm>
            <a:off x="2074985" y="3223846"/>
            <a:ext cx="2930769" cy="32824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004AA1-2BFD-CD79-C72F-7537589EC5C2}"/>
              </a:ext>
            </a:extLst>
          </p:cNvPr>
          <p:cNvSpPr txBox="1"/>
          <p:nvPr/>
        </p:nvSpPr>
        <p:spPr>
          <a:xfrm>
            <a:off x="7069015" y="3064803"/>
            <a:ext cx="1946030" cy="646331"/>
          </a:xfrm>
          <a:prstGeom prst="rect">
            <a:avLst/>
          </a:prstGeom>
          <a:noFill/>
        </p:spPr>
        <p:txBody>
          <a:bodyPr wrap="square" rtlCol="0">
            <a:spAutoFit/>
          </a:bodyPr>
          <a:lstStyle/>
          <a:p>
            <a:r>
              <a:rPr lang="en-US" dirty="0">
                <a:solidFill>
                  <a:srgbClr val="FF0000"/>
                </a:solidFill>
              </a:rPr>
              <a:t>The default R package</a:t>
            </a:r>
          </a:p>
        </p:txBody>
      </p:sp>
      <p:sp>
        <p:nvSpPr>
          <p:cNvPr id="22" name="Oval 21">
            <a:extLst>
              <a:ext uri="{FF2B5EF4-FFF2-40B4-BE49-F238E27FC236}">
                <a16:creationId xmlns:a16="http://schemas.microsoft.com/office/drawing/2014/main" id="{B20F86A9-D554-595C-FC7E-8EA1069753DC}"/>
              </a:ext>
            </a:extLst>
          </p:cNvPr>
          <p:cNvSpPr/>
          <p:nvPr/>
        </p:nvSpPr>
        <p:spPr>
          <a:xfrm>
            <a:off x="1945616" y="3235568"/>
            <a:ext cx="480648" cy="328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11208FA-ABD5-05E5-1DE5-BD68E92A064C}"/>
              </a:ext>
            </a:extLst>
          </p:cNvPr>
          <p:cNvCxnSpPr>
            <a:cxnSpLocks/>
          </p:cNvCxnSpPr>
          <p:nvPr/>
        </p:nvCxnSpPr>
        <p:spPr>
          <a:xfrm flipH="1">
            <a:off x="1592625" y="3429000"/>
            <a:ext cx="2461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62266F3-E3A8-47E3-5F6A-11AD6F37F046}"/>
              </a:ext>
            </a:extLst>
          </p:cNvPr>
          <p:cNvSpPr txBox="1"/>
          <p:nvPr/>
        </p:nvSpPr>
        <p:spPr>
          <a:xfrm>
            <a:off x="88958" y="2548151"/>
            <a:ext cx="1593925" cy="2031325"/>
          </a:xfrm>
          <a:prstGeom prst="rect">
            <a:avLst/>
          </a:prstGeom>
          <a:noFill/>
        </p:spPr>
        <p:txBody>
          <a:bodyPr wrap="square" rtlCol="0">
            <a:spAutoFit/>
          </a:bodyPr>
          <a:lstStyle/>
          <a:p>
            <a:r>
              <a:rPr lang="en-US" dirty="0">
                <a:solidFill>
                  <a:srgbClr val="FF0000"/>
                </a:solidFill>
              </a:rPr>
              <a:t>Loaded packages are selected here to indicate that they are loaded for the current session</a:t>
            </a:r>
          </a:p>
        </p:txBody>
      </p:sp>
      <p:sp>
        <p:nvSpPr>
          <p:cNvPr id="41" name="Rounded Rectangle 40">
            <a:extLst>
              <a:ext uri="{FF2B5EF4-FFF2-40B4-BE49-F238E27FC236}">
                <a16:creationId xmlns:a16="http://schemas.microsoft.com/office/drawing/2014/main" id="{63BA8E66-4592-B89D-236E-2395111BF46A}"/>
              </a:ext>
            </a:extLst>
          </p:cNvPr>
          <p:cNvSpPr/>
          <p:nvPr/>
        </p:nvSpPr>
        <p:spPr>
          <a:xfrm>
            <a:off x="4876800" y="750275"/>
            <a:ext cx="1512277" cy="3514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Elbow Connector 42">
            <a:extLst>
              <a:ext uri="{FF2B5EF4-FFF2-40B4-BE49-F238E27FC236}">
                <a16:creationId xmlns:a16="http://schemas.microsoft.com/office/drawing/2014/main" id="{F4703C77-BA66-E6FA-B5F3-85A4F33546EF}"/>
              </a:ext>
            </a:extLst>
          </p:cNvPr>
          <p:cNvCxnSpPr>
            <a:cxnSpLocks/>
          </p:cNvCxnSpPr>
          <p:nvPr/>
        </p:nvCxnSpPr>
        <p:spPr>
          <a:xfrm>
            <a:off x="5474665" y="1137138"/>
            <a:ext cx="1755402" cy="530890"/>
          </a:xfrm>
          <a:prstGeom prst="bentConnector3">
            <a:avLst>
              <a:gd name="adj1" fmla="val -8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AF18CEF-627F-DDAA-6CDE-A4957F84219C}"/>
              </a:ext>
            </a:extLst>
          </p:cNvPr>
          <p:cNvSpPr txBox="1"/>
          <p:nvPr/>
        </p:nvSpPr>
        <p:spPr>
          <a:xfrm>
            <a:off x="7279776" y="749583"/>
            <a:ext cx="1453916" cy="1477328"/>
          </a:xfrm>
          <a:prstGeom prst="rect">
            <a:avLst/>
          </a:prstGeom>
          <a:noFill/>
        </p:spPr>
        <p:txBody>
          <a:bodyPr wrap="square" rtlCol="0">
            <a:spAutoFit/>
          </a:bodyPr>
          <a:lstStyle/>
          <a:p>
            <a:r>
              <a:rPr lang="en-US" dirty="0">
                <a:solidFill>
                  <a:srgbClr val="FF0000"/>
                </a:solidFill>
              </a:rPr>
              <a:t>The search panel can be used to search for packages</a:t>
            </a:r>
          </a:p>
        </p:txBody>
      </p:sp>
    </p:spTree>
    <p:extLst>
      <p:ext uri="{BB962C8B-B14F-4D97-AF65-F5344CB8AC3E}">
        <p14:creationId xmlns:p14="http://schemas.microsoft.com/office/powerpoint/2010/main" val="3688212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554C0-E564-0309-C331-8AC097D1543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6C42A18-948D-280E-D6E0-FE6E83D70564}"/>
              </a:ext>
            </a:extLst>
          </p:cNvPr>
          <p:cNvPicPr>
            <a:picLocks noChangeAspect="1"/>
          </p:cNvPicPr>
          <p:nvPr/>
        </p:nvPicPr>
        <p:blipFill>
          <a:blip r:embed="rId2"/>
          <a:stretch>
            <a:fillRect/>
          </a:stretch>
        </p:blipFill>
        <p:spPr>
          <a:xfrm>
            <a:off x="2740513" y="1359877"/>
            <a:ext cx="3662973" cy="3582868"/>
          </a:xfrm>
          <a:prstGeom prst="rect">
            <a:avLst/>
          </a:prstGeom>
        </p:spPr>
      </p:pic>
      <p:sp>
        <p:nvSpPr>
          <p:cNvPr id="6" name="Oval 5">
            <a:extLst>
              <a:ext uri="{FF2B5EF4-FFF2-40B4-BE49-F238E27FC236}">
                <a16:creationId xmlns:a16="http://schemas.microsoft.com/office/drawing/2014/main" id="{638AB24A-FD05-0E62-E5DE-96EF7B1305FF}"/>
              </a:ext>
            </a:extLst>
          </p:cNvPr>
          <p:cNvSpPr/>
          <p:nvPr/>
        </p:nvSpPr>
        <p:spPr>
          <a:xfrm>
            <a:off x="3024554" y="2133600"/>
            <a:ext cx="375138" cy="19929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6C8E78-90FE-C88C-8691-3CED5E7806B0}"/>
              </a:ext>
            </a:extLst>
          </p:cNvPr>
          <p:cNvSpPr txBox="1"/>
          <p:nvPr/>
        </p:nvSpPr>
        <p:spPr>
          <a:xfrm>
            <a:off x="82062" y="1910080"/>
            <a:ext cx="2391507" cy="646331"/>
          </a:xfrm>
          <a:prstGeom prst="rect">
            <a:avLst/>
          </a:prstGeom>
          <a:noFill/>
        </p:spPr>
        <p:txBody>
          <a:bodyPr wrap="square" rtlCol="0">
            <a:spAutoFit/>
          </a:bodyPr>
          <a:lstStyle/>
          <a:p>
            <a:r>
              <a:rPr lang="en-US" dirty="0">
                <a:solidFill>
                  <a:srgbClr val="FF0000"/>
                </a:solidFill>
              </a:rPr>
              <a:t>The package where the function is defined</a:t>
            </a:r>
          </a:p>
        </p:txBody>
      </p:sp>
      <p:cxnSp>
        <p:nvCxnSpPr>
          <p:cNvPr id="9" name="Straight Arrow Connector 8">
            <a:extLst>
              <a:ext uri="{FF2B5EF4-FFF2-40B4-BE49-F238E27FC236}">
                <a16:creationId xmlns:a16="http://schemas.microsoft.com/office/drawing/2014/main" id="{44CE20AD-DF70-16CC-338F-B1BCD0C465F0}"/>
              </a:ext>
            </a:extLst>
          </p:cNvPr>
          <p:cNvCxnSpPr/>
          <p:nvPr/>
        </p:nvCxnSpPr>
        <p:spPr>
          <a:xfrm flipH="1">
            <a:off x="2473569" y="2332892"/>
            <a:ext cx="5509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DEE29116-C408-67CD-A6B2-23DF2EE88611}"/>
              </a:ext>
            </a:extLst>
          </p:cNvPr>
          <p:cNvSpPr/>
          <p:nvPr/>
        </p:nvSpPr>
        <p:spPr>
          <a:xfrm>
            <a:off x="4900246" y="1617785"/>
            <a:ext cx="1195754" cy="2571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E784F34-0EAF-5DBC-1D97-8686347626AE}"/>
              </a:ext>
            </a:extLst>
          </p:cNvPr>
          <p:cNvCxnSpPr/>
          <p:nvPr/>
        </p:nvCxnSpPr>
        <p:spPr>
          <a:xfrm>
            <a:off x="6224954" y="1723292"/>
            <a:ext cx="78544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74846B6-8381-185A-3D66-B69DD566613C}"/>
              </a:ext>
            </a:extLst>
          </p:cNvPr>
          <p:cNvSpPr txBox="1"/>
          <p:nvPr/>
        </p:nvSpPr>
        <p:spPr>
          <a:xfrm>
            <a:off x="7197969" y="1359877"/>
            <a:ext cx="1559169" cy="2031325"/>
          </a:xfrm>
          <a:prstGeom prst="rect">
            <a:avLst/>
          </a:prstGeom>
          <a:noFill/>
        </p:spPr>
        <p:txBody>
          <a:bodyPr wrap="square" rtlCol="0">
            <a:spAutoFit/>
          </a:bodyPr>
          <a:lstStyle/>
          <a:p>
            <a:r>
              <a:rPr lang="en-US" dirty="0">
                <a:solidFill>
                  <a:srgbClr val="FF0000"/>
                </a:solidFill>
              </a:rPr>
              <a:t>Search bar can be used to search for functions, datasets, </a:t>
            </a:r>
            <a:r>
              <a:rPr lang="en-US" dirty="0" err="1">
                <a:solidFill>
                  <a:srgbClr val="FF0000"/>
                </a:solidFill>
              </a:rPr>
              <a:t>etc</a:t>
            </a:r>
            <a:r>
              <a:rPr lang="en-US" dirty="0">
                <a:solidFill>
                  <a:srgbClr val="FF0000"/>
                </a:solidFill>
              </a:rPr>
              <a:t> that come in a </a:t>
            </a:r>
            <a:r>
              <a:rPr lang="en-US" dirty="0" err="1">
                <a:solidFill>
                  <a:srgbClr val="FF0000"/>
                </a:solidFill>
              </a:rPr>
              <a:t>packgae</a:t>
            </a:r>
            <a:endParaRPr lang="en-US" dirty="0">
              <a:solidFill>
                <a:srgbClr val="FF0000"/>
              </a:solidFill>
            </a:endParaRPr>
          </a:p>
        </p:txBody>
      </p:sp>
      <p:sp>
        <p:nvSpPr>
          <p:cNvPr id="14" name="TextBox 13">
            <a:extLst>
              <a:ext uri="{FF2B5EF4-FFF2-40B4-BE49-F238E27FC236}">
                <a16:creationId xmlns:a16="http://schemas.microsoft.com/office/drawing/2014/main" id="{AC2457C6-1804-2124-4906-DE9EDB92EDFE}"/>
              </a:ext>
            </a:extLst>
          </p:cNvPr>
          <p:cNvSpPr txBox="1"/>
          <p:nvPr/>
        </p:nvSpPr>
        <p:spPr>
          <a:xfrm>
            <a:off x="2848707" y="5553332"/>
            <a:ext cx="3662972" cy="923330"/>
          </a:xfrm>
          <a:prstGeom prst="rect">
            <a:avLst/>
          </a:prstGeom>
          <a:noFill/>
          <a:ln>
            <a:noFill/>
          </a:ln>
        </p:spPr>
        <p:txBody>
          <a:bodyPr wrap="square" rtlCol="0">
            <a:spAutoFit/>
          </a:bodyPr>
          <a:lstStyle/>
          <a:p>
            <a:r>
              <a:rPr lang="en-US" dirty="0">
                <a:solidFill>
                  <a:srgbClr val="FF0000"/>
                </a:solidFill>
              </a:rPr>
              <a:t>Detailed explanation of the function, including usage, input variables, output variables, examples, </a:t>
            </a:r>
            <a:r>
              <a:rPr lang="en-US" dirty="0" err="1">
                <a:solidFill>
                  <a:srgbClr val="FF0000"/>
                </a:solidFill>
              </a:rPr>
              <a:t>etc</a:t>
            </a:r>
            <a:r>
              <a:rPr lang="en-US" dirty="0">
                <a:solidFill>
                  <a:srgbClr val="FF0000"/>
                </a:solidFill>
              </a:rPr>
              <a:t> </a:t>
            </a:r>
          </a:p>
        </p:txBody>
      </p:sp>
      <p:sp>
        <p:nvSpPr>
          <p:cNvPr id="15" name="Rounded Rectangle 14">
            <a:extLst>
              <a:ext uri="{FF2B5EF4-FFF2-40B4-BE49-F238E27FC236}">
                <a16:creationId xmlns:a16="http://schemas.microsoft.com/office/drawing/2014/main" id="{CC18D62F-ACD4-385F-1044-F610DCE2F8BA}"/>
              </a:ext>
            </a:extLst>
          </p:cNvPr>
          <p:cNvSpPr/>
          <p:nvPr/>
        </p:nvSpPr>
        <p:spPr>
          <a:xfrm>
            <a:off x="2690446" y="2426678"/>
            <a:ext cx="3654425" cy="244572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4402B72-F13F-5CE4-0D60-1C6A2138EC14}"/>
              </a:ext>
            </a:extLst>
          </p:cNvPr>
          <p:cNvCxnSpPr>
            <a:cxnSpLocks/>
          </p:cNvCxnSpPr>
          <p:nvPr/>
        </p:nvCxnSpPr>
        <p:spPr>
          <a:xfrm>
            <a:off x="4384430" y="4872407"/>
            <a:ext cx="0" cy="6809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61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29929-252C-869B-F1E0-52CF114E5AA4}"/>
              </a:ext>
            </a:extLst>
          </p:cNvPr>
          <p:cNvPicPr>
            <a:picLocks noChangeAspect="1"/>
          </p:cNvPicPr>
          <p:nvPr/>
        </p:nvPicPr>
        <p:blipFill>
          <a:blip r:embed="rId3"/>
          <a:stretch>
            <a:fillRect/>
          </a:stretch>
        </p:blipFill>
        <p:spPr>
          <a:xfrm>
            <a:off x="0" y="6501349"/>
            <a:ext cx="6700085" cy="353599"/>
          </a:xfrm>
          <a:prstGeom prst="rect">
            <a:avLst/>
          </a:prstGeom>
        </p:spPr>
      </p:pic>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Software necessary for R</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508915" y="2016464"/>
            <a:ext cx="8362130" cy="4261506"/>
          </a:xfrm>
        </p:spPr>
        <p:txBody>
          <a:bodyPr>
            <a:normAutofit/>
          </a:bodyPr>
          <a:lstStyle/>
          <a:p>
            <a:pPr marL="0" indent="0" fontAlgn="base">
              <a:buNone/>
            </a:pPr>
            <a:endParaRPr lang="en-US" sz="2400" dirty="0">
              <a:solidFill>
                <a:srgbClr val="282728"/>
              </a:solidFill>
              <a:latin typeface="Red Hat Text" panose="02010303040201060303"/>
            </a:endParaRPr>
          </a:p>
          <a:p>
            <a:pPr fontAlgn="base"/>
            <a:r>
              <a:rPr lang="en-US" sz="1800" dirty="0">
                <a:solidFill>
                  <a:srgbClr val="282728"/>
                </a:solidFill>
                <a:latin typeface="Times New Roman" panose="02020603050405020304" pitchFamily="18" charset="0"/>
                <a:cs typeface="Times New Roman" panose="02020603050405020304" pitchFamily="18" charset="0"/>
              </a:rPr>
              <a:t>R: </a:t>
            </a:r>
            <a:r>
              <a:rPr lang="en-US" sz="1800" dirty="0">
                <a:solidFill>
                  <a:srgbClr val="000000"/>
                </a:solidFill>
                <a:latin typeface="Times New Roman" panose="02020603050405020304" pitchFamily="18" charset="0"/>
                <a:cs typeface="Times New Roman" panose="02020603050405020304" pitchFamily="18" charset="0"/>
              </a:rPr>
              <a:t>A</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freely available language and environment for statistical computing and graphics, which provides a wide variety of statistical and graphical techniques: linear and nonlinear modelling, statistical tests, time series analysis, classification, clustering, etc. Everything you need to know about R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hlinkClick r:id="rId4"/>
              </a:rPr>
              <a:t>here</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p>
          <a:p>
            <a:pPr marL="0" indent="0" fontAlgn="base">
              <a:buNone/>
            </a:pPr>
            <a:endParaRPr lang="en-US" sz="1800" dirty="0">
              <a:solidFill>
                <a:srgbClr val="282728"/>
              </a:solidFill>
              <a:latin typeface="Times New Roman" panose="02020603050405020304" pitchFamily="18" charset="0"/>
              <a:cs typeface="Times New Roman" panose="02020603050405020304" pitchFamily="18" charset="0"/>
            </a:endParaRPr>
          </a:p>
          <a:p>
            <a:pPr fontAlgn="base"/>
            <a:r>
              <a:rPr lang="en-US" sz="1800" dirty="0" err="1">
                <a:solidFill>
                  <a:srgbClr val="282728"/>
                </a:solidFill>
                <a:latin typeface="Times New Roman" panose="02020603050405020304" pitchFamily="18" charset="0"/>
                <a:cs typeface="Times New Roman" panose="02020603050405020304" pitchFamily="18" charset="0"/>
              </a:rPr>
              <a:t>Rstudio</a:t>
            </a:r>
            <a:r>
              <a:rPr lang="en-US" sz="1800" dirty="0">
                <a:solidFill>
                  <a:srgbClr val="282728"/>
                </a:solidFill>
                <a:latin typeface="Times New Roman" panose="02020603050405020304" pitchFamily="18" charset="0"/>
                <a:cs typeface="Times New Roman" panose="02020603050405020304" pitchFamily="18" charset="0"/>
              </a:rPr>
              <a:t>: </a:t>
            </a:r>
            <a:r>
              <a:rPr lang="en-US" sz="1800" b="0" i="0" u="none" strike="noStrike" dirty="0">
                <a:solidFill>
                  <a:srgbClr val="333333"/>
                </a:solidFill>
                <a:effectLst/>
                <a:latin typeface="Times New Roman" panose="02020603050405020304" pitchFamily="18" charset="0"/>
                <a:cs typeface="Times New Roman" panose="02020603050405020304" pitchFamily="18" charset="0"/>
              </a:rPr>
              <a:t>A free integrated development environment (IDE) designed to support multiple languages, including both R and Python. It’s a user-friendly interface that makes documenting and working with R a lot easier.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Everything you need to know about RStudio is </a:t>
            </a:r>
            <a:r>
              <a:rPr lang="en-US" sz="1800" b="0" i="0" u="none" strike="noStrike" dirty="0">
                <a:solidFill>
                  <a:srgbClr val="000000"/>
                </a:solidFill>
                <a:effectLst/>
                <a:latin typeface="Times New Roman" panose="02020603050405020304" pitchFamily="18" charset="0"/>
                <a:cs typeface="Times New Roman" panose="02020603050405020304" pitchFamily="18" charset="0"/>
                <a:hlinkClick r:id="rId5"/>
              </a:rPr>
              <a:t>here</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p>
          <a:p>
            <a:pPr marL="0" indent="0" fontAlgn="base">
              <a:buNone/>
            </a:pPr>
            <a:endParaRPr lang="en-US" sz="1800" dirty="0">
              <a:solidFill>
                <a:srgbClr val="282728"/>
              </a:solidFill>
              <a:latin typeface="Times New Roman" panose="02020603050405020304" pitchFamily="18" charset="0"/>
              <a:cs typeface="Times New Roman" panose="02020603050405020304" pitchFamily="18" charset="0"/>
            </a:endParaRPr>
          </a:p>
          <a:p>
            <a:pPr fontAlgn="base"/>
            <a:endParaRPr lang="en-US" sz="2400" dirty="0">
              <a:solidFill>
                <a:srgbClr val="282728"/>
              </a:solidFill>
              <a:latin typeface="Red Hat Text" panose="02010303040201060303"/>
            </a:endParaRPr>
          </a:p>
          <a:p>
            <a:pPr fontAlgn="base"/>
            <a:endParaRPr lang="en-US" sz="2400" dirty="0">
              <a:solidFill>
                <a:srgbClr val="282728"/>
              </a:solidFill>
              <a:latin typeface="Red Hat Text" panose="02010303040201060303"/>
            </a:endParaRPr>
          </a:p>
          <a:p>
            <a:pPr fontAlgn="base"/>
            <a:endParaRPr lang="en-US" sz="2400" dirty="0">
              <a:solidFill>
                <a:srgbClr val="282728"/>
              </a:solidFill>
              <a:latin typeface="Red Hat Text" panose="02010303040201060303"/>
            </a:endParaRPr>
          </a:p>
          <a:p>
            <a:pPr fontAlgn="base"/>
            <a:endParaRPr lang="en-US" sz="2400" dirty="0">
              <a:solidFill>
                <a:srgbClr val="282728"/>
              </a:solidFill>
              <a:latin typeface="Red Hat Text" panose="02010303040201060303"/>
            </a:endParaRPr>
          </a:p>
        </p:txBody>
      </p:sp>
      <p:sp>
        <p:nvSpPr>
          <p:cNvPr id="6" name="Text Placeholder 5">
            <a:extLst>
              <a:ext uri="{FF2B5EF4-FFF2-40B4-BE49-F238E27FC236}">
                <a16:creationId xmlns:a16="http://schemas.microsoft.com/office/drawing/2014/main" id="{7CEE717B-1060-2AB6-8B19-F902DE120539}"/>
              </a:ext>
            </a:extLst>
          </p:cNvPr>
          <p:cNvSpPr>
            <a:spLocks noGrp="1"/>
          </p:cNvSpPr>
          <p:nvPr>
            <p:ph type="body" sz="quarter" idx="14"/>
          </p:nvPr>
        </p:nvSpPr>
        <p:spPr>
          <a:xfrm>
            <a:off x="0" y="6501349"/>
            <a:ext cx="2821670" cy="350865"/>
          </a:xfrm>
        </p:spPr>
        <p:txBody>
          <a:bodyPr/>
          <a:lstStyle/>
          <a:p>
            <a:pPr defTabSz="685800">
              <a:lnSpc>
                <a:spcPct val="90000"/>
              </a:lnSpc>
              <a:spcBef>
                <a:spcPts val="750"/>
              </a:spcBef>
              <a:buClr>
                <a:schemeClr val="accent1"/>
              </a:buClr>
              <a:buSzPct val="90000"/>
            </a:pPr>
            <a:r>
              <a:rPr lang="en-US" sz="1400" dirty="0">
                <a:solidFill>
                  <a:schemeClr val="bg1"/>
                </a:solidFill>
                <a:latin typeface="Red Hat Text" panose="02010303040201060303" pitchFamily="2" charset="0"/>
              </a:rPr>
              <a:t>STAT 240, </a:t>
            </a:r>
            <a:r>
              <a:rPr lang="en-US" dirty="0"/>
              <a:t>Spring</a:t>
            </a:r>
            <a:r>
              <a:rPr lang="en-US" sz="1400" dirty="0">
                <a:solidFill>
                  <a:schemeClr val="bg1"/>
                </a:solidFill>
                <a:latin typeface="Red Hat Text" panose="02010303040201060303" pitchFamily="2" charset="0"/>
              </a:rPr>
              <a:t> 2025, Lecture 1</a:t>
            </a:r>
          </a:p>
        </p:txBody>
      </p:sp>
    </p:spTree>
    <p:extLst>
      <p:ext uri="{BB962C8B-B14F-4D97-AF65-F5344CB8AC3E}">
        <p14:creationId xmlns:p14="http://schemas.microsoft.com/office/powerpoint/2010/main" val="224676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8ADD2-37F9-FC84-C126-474C13076AF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FF1BBBC-EC36-7C78-66CF-3E26CE323C01}"/>
              </a:ext>
            </a:extLst>
          </p:cNvPr>
          <p:cNvPicPr>
            <a:picLocks noChangeAspect="1"/>
          </p:cNvPicPr>
          <p:nvPr/>
        </p:nvPicPr>
        <p:blipFill>
          <a:blip r:embed="rId2"/>
          <a:stretch>
            <a:fillRect/>
          </a:stretch>
        </p:blipFill>
        <p:spPr>
          <a:xfrm>
            <a:off x="252046" y="198803"/>
            <a:ext cx="3546231" cy="3639932"/>
          </a:xfrm>
          <a:prstGeom prst="rect">
            <a:avLst/>
          </a:prstGeom>
        </p:spPr>
      </p:pic>
      <p:pic>
        <p:nvPicPr>
          <p:cNvPr id="6" name="Picture 5">
            <a:extLst>
              <a:ext uri="{FF2B5EF4-FFF2-40B4-BE49-F238E27FC236}">
                <a16:creationId xmlns:a16="http://schemas.microsoft.com/office/drawing/2014/main" id="{3DF0F35A-DF7D-E8F5-9A63-71665E633D80}"/>
              </a:ext>
            </a:extLst>
          </p:cNvPr>
          <p:cNvPicPr>
            <a:picLocks noChangeAspect="1"/>
          </p:cNvPicPr>
          <p:nvPr/>
        </p:nvPicPr>
        <p:blipFill>
          <a:blip r:embed="rId3"/>
          <a:stretch>
            <a:fillRect/>
          </a:stretch>
        </p:blipFill>
        <p:spPr>
          <a:xfrm>
            <a:off x="5019462" y="2508738"/>
            <a:ext cx="4035149" cy="4349262"/>
          </a:xfrm>
          <a:prstGeom prst="rect">
            <a:avLst/>
          </a:prstGeom>
        </p:spPr>
      </p:pic>
      <p:sp>
        <p:nvSpPr>
          <p:cNvPr id="7" name="TextBox 6">
            <a:extLst>
              <a:ext uri="{FF2B5EF4-FFF2-40B4-BE49-F238E27FC236}">
                <a16:creationId xmlns:a16="http://schemas.microsoft.com/office/drawing/2014/main" id="{25FA55C7-D6E3-9939-CF46-D9B290CDDDE6}"/>
              </a:ext>
            </a:extLst>
          </p:cNvPr>
          <p:cNvSpPr txBox="1"/>
          <p:nvPr/>
        </p:nvSpPr>
        <p:spPr>
          <a:xfrm>
            <a:off x="4794738" y="586154"/>
            <a:ext cx="3341077" cy="923330"/>
          </a:xfrm>
          <a:prstGeom prst="rect">
            <a:avLst/>
          </a:prstGeom>
          <a:noFill/>
        </p:spPr>
        <p:txBody>
          <a:bodyPr wrap="square" rtlCol="0">
            <a:spAutoFit/>
          </a:bodyPr>
          <a:lstStyle/>
          <a:p>
            <a:r>
              <a:rPr lang="en-US" dirty="0">
                <a:solidFill>
                  <a:srgbClr val="FF0000"/>
                </a:solidFill>
              </a:rPr>
              <a:t>The Viewer tab shows the HTML file obtained from knitting an .</a:t>
            </a:r>
            <a:r>
              <a:rPr lang="en-US" dirty="0" err="1">
                <a:solidFill>
                  <a:srgbClr val="FF0000"/>
                </a:solidFill>
              </a:rPr>
              <a:t>Rmd</a:t>
            </a:r>
            <a:r>
              <a:rPr lang="en-US" dirty="0">
                <a:solidFill>
                  <a:srgbClr val="FF0000"/>
                </a:solidFill>
              </a:rPr>
              <a:t> </a:t>
            </a:r>
          </a:p>
        </p:txBody>
      </p:sp>
      <p:sp>
        <p:nvSpPr>
          <p:cNvPr id="8" name="TextBox 7">
            <a:extLst>
              <a:ext uri="{FF2B5EF4-FFF2-40B4-BE49-F238E27FC236}">
                <a16:creationId xmlns:a16="http://schemas.microsoft.com/office/drawing/2014/main" id="{D7FE97E5-9A6F-AC86-D734-9F3CBE0F9E5D}"/>
              </a:ext>
            </a:extLst>
          </p:cNvPr>
          <p:cNvSpPr txBox="1"/>
          <p:nvPr/>
        </p:nvSpPr>
        <p:spPr>
          <a:xfrm>
            <a:off x="659423" y="4560277"/>
            <a:ext cx="3341077" cy="1200329"/>
          </a:xfrm>
          <a:prstGeom prst="rect">
            <a:avLst/>
          </a:prstGeom>
          <a:noFill/>
        </p:spPr>
        <p:txBody>
          <a:bodyPr wrap="square" rtlCol="0">
            <a:spAutoFit/>
          </a:bodyPr>
          <a:lstStyle/>
          <a:p>
            <a:r>
              <a:rPr lang="en-US" dirty="0">
                <a:solidFill>
                  <a:srgbClr val="FF0000"/>
                </a:solidFill>
              </a:rPr>
              <a:t>The Plots tab shows the plots made in the console or R files that don’t have an inline display, such as the  .R file.</a:t>
            </a:r>
          </a:p>
        </p:txBody>
      </p:sp>
    </p:spTree>
    <p:extLst>
      <p:ext uri="{BB962C8B-B14F-4D97-AF65-F5344CB8AC3E}">
        <p14:creationId xmlns:p14="http://schemas.microsoft.com/office/powerpoint/2010/main" val="384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AFE9-81D4-640B-BEA1-A2CA48FB6459}"/>
              </a:ext>
            </a:extLst>
          </p:cNvPr>
          <p:cNvSpPr>
            <a:spLocks noGrp="1"/>
          </p:cNvSpPr>
          <p:nvPr>
            <p:ph type="title"/>
          </p:nvPr>
        </p:nvSpPr>
        <p:spPr/>
        <p:txBody>
          <a:bodyPr/>
          <a:lstStyle/>
          <a:p>
            <a:r>
              <a:rPr lang="en-US" dirty="0">
                <a:solidFill>
                  <a:srgbClr val="C5050C"/>
                </a:solidFill>
                <a:latin typeface="Times New Roman" panose="02020603050405020304" pitchFamily="18" charset="0"/>
                <a:cs typeface="Times New Roman" panose="02020603050405020304" pitchFamily="18" charset="0"/>
              </a:rPr>
              <a:t>Pane 1: Source Pane</a:t>
            </a:r>
          </a:p>
        </p:txBody>
      </p:sp>
      <p:sp>
        <p:nvSpPr>
          <p:cNvPr id="3" name="Content Placeholder 2">
            <a:extLst>
              <a:ext uri="{FF2B5EF4-FFF2-40B4-BE49-F238E27FC236}">
                <a16:creationId xmlns:a16="http://schemas.microsoft.com/office/drawing/2014/main" id="{6C99AEAF-8654-EDA3-3BC3-F29F050F1CF6}"/>
              </a:ext>
            </a:extLst>
          </p:cNvPr>
          <p:cNvSpPr>
            <a:spLocks noGrp="1"/>
          </p:cNvSpPr>
          <p:nvPr>
            <p:ph sz="quarter" idx="13"/>
          </p:nvPr>
        </p:nvSpPr>
        <p:spPr>
          <a:xfrm>
            <a:off x="370021" y="1810126"/>
            <a:ext cx="4815437" cy="4446053"/>
          </a:xfrm>
        </p:spPr>
        <p:txBody>
          <a:bodyPr/>
          <a:lstStyle/>
          <a:p>
            <a:r>
              <a:rPr lang="en-US" dirty="0"/>
              <a:t>The source pane allows users to view and edit various code-related files, such as .R, .</a:t>
            </a:r>
            <a:r>
              <a:rPr lang="en-US" dirty="0" err="1"/>
              <a:t>rmd</a:t>
            </a:r>
            <a:r>
              <a:rPr lang="en-US" dirty="0"/>
              <a:t>, .</a:t>
            </a:r>
            <a:r>
              <a:rPr lang="en-US" dirty="0" err="1"/>
              <a:t>qmd</a:t>
            </a:r>
            <a:r>
              <a:rPr lang="en-US" dirty="0"/>
              <a:t>, .</a:t>
            </a:r>
            <a:r>
              <a:rPr lang="en-US" dirty="0" err="1"/>
              <a:t>py</a:t>
            </a:r>
            <a:r>
              <a:rPr lang="en-US" dirty="0"/>
              <a:t>, .</a:t>
            </a:r>
            <a:r>
              <a:rPr lang="en-US" dirty="0" err="1"/>
              <a:t>css</a:t>
            </a:r>
            <a:r>
              <a:rPr lang="en-US" dirty="0"/>
              <a:t>, or general text files such as .txt or .</a:t>
            </a:r>
            <a:r>
              <a:rPr lang="en-US" dirty="0" err="1"/>
              <a:t>md.</a:t>
            </a:r>
            <a:r>
              <a:rPr lang="en-US" dirty="0"/>
              <a:t> By default it is the top-left panel and can be launched by opening any editable file in RStudio. Each additional file that is opened will be added as a new tab within the Source pane.</a:t>
            </a:r>
          </a:p>
          <a:p>
            <a:r>
              <a:rPr lang="en-US" dirty="0"/>
              <a:t>For this course, we will primarily be working with an R Markdown file. The format of this file is .</a:t>
            </a:r>
            <a:r>
              <a:rPr lang="en-US" dirty="0" err="1"/>
              <a:t>rmd</a:t>
            </a:r>
            <a:r>
              <a:rPr lang="en-US" dirty="0"/>
              <a:t> and can only be opened in R. All your HWs, DIS and lecture notes will be in this format.</a:t>
            </a:r>
          </a:p>
          <a:p>
            <a:endParaRPr lang="en-US" dirty="0"/>
          </a:p>
        </p:txBody>
      </p:sp>
      <p:sp>
        <p:nvSpPr>
          <p:cNvPr id="4" name="Text Placeholder 3">
            <a:extLst>
              <a:ext uri="{FF2B5EF4-FFF2-40B4-BE49-F238E27FC236}">
                <a16:creationId xmlns:a16="http://schemas.microsoft.com/office/drawing/2014/main" id="{141E74F5-7B62-6AA4-007A-5C36EB0F5A00}"/>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C856C4C4-0EA2-F6E2-B837-ED57F04F6E5A}"/>
              </a:ext>
            </a:extLst>
          </p:cNvPr>
          <p:cNvPicPr>
            <a:picLocks noChangeAspect="1"/>
          </p:cNvPicPr>
          <p:nvPr/>
        </p:nvPicPr>
        <p:blipFill rotWithShape="1">
          <a:blip r:embed="rId2"/>
          <a:srcRect t="7709" r="37972" b="43503"/>
          <a:stretch/>
        </p:blipFill>
        <p:spPr>
          <a:xfrm>
            <a:off x="5185458" y="1810126"/>
            <a:ext cx="3680750" cy="2252588"/>
          </a:xfrm>
          <a:prstGeom prst="rect">
            <a:avLst/>
          </a:prstGeom>
        </p:spPr>
      </p:pic>
    </p:spTree>
    <p:extLst>
      <p:ext uri="{BB962C8B-B14F-4D97-AF65-F5344CB8AC3E}">
        <p14:creationId xmlns:p14="http://schemas.microsoft.com/office/powerpoint/2010/main" val="3657127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03420D-1AA4-6F9A-B67D-47D95FA182DE}"/>
              </a:ext>
            </a:extLst>
          </p:cNvPr>
          <p:cNvPicPr>
            <a:picLocks noChangeAspect="1"/>
          </p:cNvPicPr>
          <p:nvPr/>
        </p:nvPicPr>
        <p:blipFill>
          <a:blip r:embed="rId3"/>
          <a:stretch>
            <a:fillRect/>
          </a:stretch>
        </p:blipFill>
        <p:spPr>
          <a:xfrm>
            <a:off x="5257324" y="1665506"/>
            <a:ext cx="3745362" cy="4446053"/>
          </a:xfrm>
          <a:prstGeom prst="rect">
            <a:avLst/>
          </a:prstGeom>
        </p:spPr>
      </p:pic>
      <p:sp>
        <p:nvSpPr>
          <p:cNvPr id="2" name="Title 1">
            <a:extLst>
              <a:ext uri="{FF2B5EF4-FFF2-40B4-BE49-F238E27FC236}">
                <a16:creationId xmlns:a16="http://schemas.microsoft.com/office/drawing/2014/main" id="{BD3B42EC-9B14-B0B7-28D1-4A1BE6C485A6}"/>
              </a:ext>
            </a:extLst>
          </p:cNvPr>
          <p:cNvSpPr>
            <a:spLocks noGrp="1"/>
          </p:cNvSpPr>
          <p:nvPr>
            <p:ph type="title"/>
          </p:nvPr>
        </p:nvSpPr>
        <p:spPr/>
        <p:txBody>
          <a:bodyPr/>
          <a:lstStyle/>
          <a:p>
            <a:r>
              <a:rPr lang="en-US" dirty="0"/>
              <a:t>Creating an R format file in Source pane</a:t>
            </a:r>
          </a:p>
        </p:txBody>
      </p:sp>
      <p:sp>
        <p:nvSpPr>
          <p:cNvPr id="3" name="Content Placeholder 2">
            <a:extLst>
              <a:ext uri="{FF2B5EF4-FFF2-40B4-BE49-F238E27FC236}">
                <a16:creationId xmlns:a16="http://schemas.microsoft.com/office/drawing/2014/main" id="{4179009D-1FEF-CBC0-1E9B-C5636677EFF8}"/>
              </a:ext>
            </a:extLst>
          </p:cNvPr>
          <p:cNvSpPr>
            <a:spLocks noGrp="1"/>
          </p:cNvSpPr>
          <p:nvPr>
            <p:ph sz="quarter" idx="13"/>
          </p:nvPr>
        </p:nvSpPr>
        <p:spPr>
          <a:xfrm>
            <a:off x="370021" y="1954747"/>
            <a:ext cx="4201979" cy="4446053"/>
          </a:xfrm>
        </p:spPr>
        <p:txBody>
          <a:bodyPr>
            <a:normAutofit lnSpcReduction="10000"/>
          </a:bodyPr>
          <a:lstStyle/>
          <a:p>
            <a:pPr marL="457200" indent="-457200">
              <a:buFont typeface="+mj-lt"/>
              <a:buAutoNum type="arabicPeriod"/>
            </a:pPr>
            <a:r>
              <a:rPr lang="en-US" sz="2000" dirty="0"/>
              <a:t>When you open a new RStudio window, it will not have an open source window, since you haven’t opened or created an R format file.</a:t>
            </a:r>
          </a:p>
          <a:p>
            <a:pPr marL="457200" indent="-457200">
              <a:buFont typeface="+mj-lt"/>
              <a:buAutoNum type="arabicPeriod"/>
            </a:pPr>
            <a:r>
              <a:rPr lang="en-US" sz="2000" dirty="0"/>
              <a:t>To create an R format file, such as an R Markdown file, click the green + sign in the top-left corner of your RStudio window. </a:t>
            </a:r>
          </a:p>
          <a:p>
            <a:pPr marL="457200" indent="-457200">
              <a:buFont typeface="+mj-lt"/>
              <a:buAutoNum type="arabicPeriod"/>
            </a:pPr>
            <a:r>
              <a:rPr lang="en-US" sz="2000" dirty="0"/>
              <a:t>A drop-down menu will appear, as shown in the image. Choose the option of R Markdown to open a new R Markdown file.</a:t>
            </a:r>
          </a:p>
          <a:p>
            <a:pPr marL="457200" indent="-457200">
              <a:buFont typeface="+mj-lt"/>
              <a:buAutoNum type="arabicPeriod"/>
            </a:pPr>
            <a:r>
              <a:rPr lang="en-US" sz="2000" dirty="0"/>
              <a:t>You can also create other R format files such as the R Script or Text File, to name a few.</a:t>
            </a:r>
          </a:p>
          <a:p>
            <a:pPr marL="0" indent="0">
              <a:buNone/>
            </a:pPr>
            <a:endParaRPr lang="en-US" sz="2000" dirty="0"/>
          </a:p>
        </p:txBody>
      </p:sp>
      <p:sp>
        <p:nvSpPr>
          <p:cNvPr id="4" name="Text Placeholder 3">
            <a:extLst>
              <a:ext uri="{FF2B5EF4-FFF2-40B4-BE49-F238E27FC236}">
                <a16:creationId xmlns:a16="http://schemas.microsoft.com/office/drawing/2014/main" id="{9545F1EB-FF73-2611-DA30-A738BC2CE784}"/>
              </a:ext>
            </a:extLst>
          </p:cNvPr>
          <p:cNvSpPr>
            <a:spLocks noGrp="1"/>
          </p:cNvSpPr>
          <p:nvPr>
            <p:ph type="body" sz="quarter" idx="14"/>
          </p:nvPr>
        </p:nvSpPr>
        <p:spPr/>
        <p:txBody>
          <a:bodyPr/>
          <a:lstStyle/>
          <a:p>
            <a:endParaRPr lang="en-US"/>
          </a:p>
        </p:txBody>
      </p:sp>
      <p:sp>
        <p:nvSpPr>
          <p:cNvPr id="7" name="Oval 6">
            <a:extLst>
              <a:ext uri="{FF2B5EF4-FFF2-40B4-BE49-F238E27FC236}">
                <a16:creationId xmlns:a16="http://schemas.microsoft.com/office/drawing/2014/main" id="{3064ED14-E5FC-AF70-ACFE-5BF4913271FB}"/>
              </a:ext>
            </a:extLst>
          </p:cNvPr>
          <p:cNvSpPr/>
          <p:nvPr/>
        </p:nvSpPr>
        <p:spPr>
          <a:xfrm>
            <a:off x="5179890" y="1665506"/>
            <a:ext cx="432659" cy="2739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EEB5679-8907-F991-6691-D0605AD33C6E}"/>
              </a:ext>
            </a:extLst>
          </p:cNvPr>
          <p:cNvSpPr/>
          <p:nvPr/>
        </p:nvSpPr>
        <p:spPr>
          <a:xfrm>
            <a:off x="5257324" y="2801073"/>
            <a:ext cx="1354238" cy="3125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Cursor">
            <a:extLst>
              <a:ext uri="{FF2B5EF4-FFF2-40B4-BE49-F238E27FC236}">
                <a16:creationId xmlns:a16="http://schemas.microsoft.com/office/drawing/2014/main" id="{464973EF-07E9-DCCC-777E-742E892D1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3166" y="2910985"/>
            <a:ext cx="187903" cy="187903"/>
          </a:xfrm>
          <a:prstGeom prst="rect">
            <a:avLst/>
          </a:prstGeom>
        </p:spPr>
      </p:pic>
    </p:spTree>
    <p:extLst>
      <p:ext uri="{BB962C8B-B14F-4D97-AF65-F5344CB8AC3E}">
        <p14:creationId xmlns:p14="http://schemas.microsoft.com/office/powerpoint/2010/main" val="153213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4A35-B80C-4FCC-E53C-EF2D0A75E5D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17262D6-B173-343D-DEC7-5B2DB316FE22}"/>
              </a:ext>
            </a:extLst>
          </p:cNvPr>
          <p:cNvSpPr txBox="1">
            <a:spLocks/>
          </p:cNvSpPr>
          <p:nvPr/>
        </p:nvSpPr>
        <p:spPr>
          <a:xfrm>
            <a:off x="370021" y="322716"/>
            <a:ext cx="4201979" cy="6240130"/>
          </a:xfrm>
          <a:prstGeom prst="rect">
            <a:avLst/>
          </a:prstGeom>
        </p:spPr>
        <p:txBody>
          <a:bodyPr>
            <a:normAutofit lnSpcReduction="10000"/>
          </a:bodyPr>
          <a:lstStyle>
            <a:lvl1pPr marL="132160" indent="-13216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20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startAt="4"/>
            </a:pPr>
            <a:r>
              <a:rPr lang="en-US" sz="2000" dirty="0"/>
              <a:t>Once you select the R Markdown option, a prompt similar to the one shown in the image below will open. For first-time users, it will prompt you to download the necessary packages to create an R Markdown file. Just click Yes, and it will automatically start downloading the required packages. Once done, you will see the window as shown in the image below.</a:t>
            </a:r>
          </a:p>
          <a:p>
            <a:pPr marL="457200" indent="-457200">
              <a:buFont typeface="+mj-lt"/>
              <a:buAutoNum type="arabicPeriod" startAt="4"/>
            </a:pPr>
            <a:r>
              <a:rPr lang="en-US" sz="2000" dirty="0"/>
              <a:t>Here you can select the title, author, date, and format of the output document. </a:t>
            </a:r>
          </a:p>
          <a:p>
            <a:pPr marL="457200" indent="-457200">
              <a:buFont typeface="+mj-lt"/>
              <a:buAutoNum type="arabicPeriod" startAt="4"/>
            </a:pPr>
            <a:r>
              <a:rPr lang="en-US" sz="2000" dirty="0"/>
              <a:t>Once you click OK, a new .</a:t>
            </a:r>
            <a:r>
              <a:rPr lang="en-US" sz="2000" dirty="0" err="1"/>
              <a:t>rmd</a:t>
            </a:r>
            <a:r>
              <a:rPr lang="en-US" sz="2000" dirty="0"/>
              <a:t> file will be created. </a:t>
            </a:r>
          </a:p>
          <a:p>
            <a:pPr marL="457200" indent="-457200">
              <a:buFont typeface="+mj-lt"/>
              <a:buAutoNum type="arabicPeriod" startAt="4"/>
            </a:pPr>
            <a:r>
              <a:rPr lang="en-US" sz="2000" dirty="0"/>
              <a:t>In this course, we primarily want the output in HTML format. But you can also generate output files as a pdf or word. You might need additional packages to do so.</a:t>
            </a:r>
          </a:p>
        </p:txBody>
      </p:sp>
      <p:pic>
        <p:nvPicPr>
          <p:cNvPr id="5" name="Picture 4">
            <a:extLst>
              <a:ext uri="{FF2B5EF4-FFF2-40B4-BE49-F238E27FC236}">
                <a16:creationId xmlns:a16="http://schemas.microsoft.com/office/drawing/2014/main" id="{3BC79802-244D-00F9-B602-F4F200AE7D1F}"/>
              </a:ext>
            </a:extLst>
          </p:cNvPr>
          <p:cNvPicPr>
            <a:picLocks noChangeAspect="1"/>
          </p:cNvPicPr>
          <p:nvPr/>
        </p:nvPicPr>
        <p:blipFill>
          <a:blip r:embed="rId3"/>
          <a:stretch>
            <a:fillRect/>
          </a:stretch>
        </p:blipFill>
        <p:spPr>
          <a:xfrm>
            <a:off x="4457744" y="2797955"/>
            <a:ext cx="4686256" cy="4060045"/>
          </a:xfrm>
          <a:prstGeom prst="rect">
            <a:avLst/>
          </a:prstGeom>
        </p:spPr>
      </p:pic>
      <p:pic>
        <p:nvPicPr>
          <p:cNvPr id="7" name="Picture 6">
            <a:extLst>
              <a:ext uri="{FF2B5EF4-FFF2-40B4-BE49-F238E27FC236}">
                <a16:creationId xmlns:a16="http://schemas.microsoft.com/office/drawing/2014/main" id="{BF211DBB-9C52-9D34-F2E8-6E08AC75EF52}"/>
              </a:ext>
            </a:extLst>
          </p:cNvPr>
          <p:cNvPicPr>
            <a:picLocks noChangeAspect="1"/>
          </p:cNvPicPr>
          <p:nvPr/>
        </p:nvPicPr>
        <p:blipFill>
          <a:blip r:embed="rId4"/>
          <a:stretch>
            <a:fillRect/>
          </a:stretch>
        </p:blipFill>
        <p:spPr>
          <a:xfrm>
            <a:off x="5810491" y="766637"/>
            <a:ext cx="2095018" cy="2031318"/>
          </a:xfrm>
          <a:prstGeom prst="rect">
            <a:avLst/>
          </a:prstGeom>
        </p:spPr>
      </p:pic>
      <p:sp>
        <p:nvSpPr>
          <p:cNvPr id="8" name="Oval 7">
            <a:extLst>
              <a:ext uri="{FF2B5EF4-FFF2-40B4-BE49-F238E27FC236}">
                <a16:creationId xmlns:a16="http://schemas.microsoft.com/office/drawing/2014/main" id="{612D8C9F-72B8-E2E9-3CA5-A70DED4A6084}"/>
              </a:ext>
            </a:extLst>
          </p:cNvPr>
          <p:cNvSpPr/>
          <p:nvPr/>
        </p:nvSpPr>
        <p:spPr>
          <a:xfrm>
            <a:off x="6858000" y="2372810"/>
            <a:ext cx="850739" cy="2777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B653734-7102-54DB-09BC-54E6B160CD8F}"/>
              </a:ext>
            </a:extLst>
          </p:cNvPr>
          <p:cNvSpPr/>
          <p:nvPr/>
        </p:nvSpPr>
        <p:spPr>
          <a:xfrm>
            <a:off x="6007261" y="4357827"/>
            <a:ext cx="850739" cy="1910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BD2922-7E1F-C441-95AF-796CC5E67504}"/>
              </a:ext>
            </a:extLst>
          </p:cNvPr>
          <p:cNvSpPr/>
          <p:nvPr/>
        </p:nvSpPr>
        <p:spPr>
          <a:xfrm>
            <a:off x="5789269" y="3098117"/>
            <a:ext cx="2208835" cy="10081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7CB11E-DF19-4241-5A2E-221EA781BBB2}"/>
              </a:ext>
            </a:extLst>
          </p:cNvPr>
          <p:cNvSpPr/>
          <p:nvPr/>
        </p:nvSpPr>
        <p:spPr>
          <a:xfrm>
            <a:off x="7340278" y="6269576"/>
            <a:ext cx="850739" cy="1910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ursor">
            <a:extLst>
              <a:ext uri="{FF2B5EF4-FFF2-40B4-BE49-F238E27FC236}">
                <a16:creationId xmlns:a16="http://schemas.microsoft.com/office/drawing/2014/main" id="{F15825F1-B3F9-1A21-2DFE-13F1A274B1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3753" y="2500676"/>
            <a:ext cx="187903" cy="187903"/>
          </a:xfrm>
          <a:prstGeom prst="rect">
            <a:avLst/>
          </a:prstGeom>
        </p:spPr>
      </p:pic>
      <p:pic>
        <p:nvPicPr>
          <p:cNvPr id="6" name="Graphic 5" descr="Cursor">
            <a:extLst>
              <a:ext uri="{FF2B5EF4-FFF2-40B4-BE49-F238E27FC236}">
                <a16:creationId xmlns:a16="http://schemas.microsoft.com/office/drawing/2014/main" id="{FA5148D6-FE46-DBB4-65B1-D63397C22B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50951" y="6334119"/>
            <a:ext cx="187903" cy="187903"/>
          </a:xfrm>
          <a:prstGeom prst="rect">
            <a:avLst/>
          </a:prstGeom>
        </p:spPr>
      </p:pic>
    </p:spTree>
    <p:extLst>
      <p:ext uri="{BB962C8B-B14F-4D97-AF65-F5344CB8AC3E}">
        <p14:creationId xmlns:p14="http://schemas.microsoft.com/office/powerpoint/2010/main" val="1983439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F02E-BE8B-4BC7-0415-2CEFB9AE828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62FD4A2-3C9D-5A9E-FEB3-439CD5301431}"/>
              </a:ext>
            </a:extLst>
          </p:cNvPr>
          <p:cNvSpPr txBox="1">
            <a:spLocks/>
          </p:cNvSpPr>
          <p:nvPr/>
        </p:nvSpPr>
        <p:spPr>
          <a:xfrm>
            <a:off x="-1" y="322716"/>
            <a:ext cx="8484243" cy="2220755"/>
          </a:xfrm>
          <a:prstGeom prst="rect">
            <a:avLst/>
          </a:prstGeom>
        </p:spPr>
        <p:txBody>
          <a:bodyPr>
            <a:normAutofit lnSpcReduction="10000"/>
          </a:bodyPr>
          <a:lstStyle>
            <a:lvl1pPr marL="132160" indent="-13216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20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startAt="8"/>
            </a:pPr>
            <a:r>
              <a:rPr lang="en-US" sz="2000" dirty="0"/>
              <a:t>A new R Markdown file looks like the image below. You can see in the image below that the file’s name in the top tab is “Untitled1”. This is because the file has not been saved yet. To save the file, click on the       icon and select the location where you want to save it on your computer. Once saved, the file name will be displayed accordingly.</a:t>
            </a:r>
          </a:p>
          <a:p>
            <a:pPr marL="0" indent="0">
              <a:buNone/>
            </a:pPr>
            <a:r>
              <a:rPr lang="en-US" sz="2000" dirty="0"/>
              <a:t>For the course, it’s suggested that you save .</a:t>
            </a:r>
            <a:r>
              <a:rPr lang="en-US" sz="2000" dirty="0" err="1"/>
              <a:t>Rmd</a:t>
            </a:r>
            <a:r>
              <a:rPr lang="en-US" sz="2000" dirty="0"/>
              <a:t> files in the folders related to what you are working with. For example, if you are working on your HW1, save the .</a:t>
            </a:r>
            <a:r>
              <a:rPr lang="en-US" sz="2000" dirty="0" err="1"/>
              <a:t>Rmd</a:t>
            </a:r>
            <a:r>
              <a:rPr lang="en-US" sz="2000" dirty="0"/>
              <a:t> file in the HW -&gt; HW1 folder of your STAT240 folder.</a:t>
            </a:r>
          </a:p>
        </p:txBody>
      </p:sp>
      <p:pic>
        <p:nvPicPr>
          <p:cNvPr id="5" name="Picture 4">
            <a:extLst>
              <a:ext uri="{FF2B5EF4-FFF2-40B4-BE49-F238E27FC236}">
                <a16:creationId xmlns:a16="http://schemas.microsoft.com/office/drawing/2014/main" id="{B97D0AEE-0493-E494-D14E-DB04BD016E82}"/>
              </a:ext>
            </a:extLst>
          </p:cNvPr>
          <p:cNvPicPr>
            <a:picLocks noChangeAspect="1"/>
          </p:cNvPicPr>
          <p:nvPr/>
        </p:nvPicPr>
        <p:blipFill rotWithShape="1">
          <a:blip r:embed="rId3"/>
          <a:srcRect r="43533" b="25421"/>
          <a:stretch/>
        </p:blipFill>
        <p:spPr>
          <a:xfrm>
            <a:off x="0" y="2543471"/>
            <a:ext cx="3552092" cy="4314529"/>
          </a:xfrm>
          <a:prstGeom prst="rect">
            <a:avLst/>
          </a:prstGeom>
          <a:ln>
            <a:solidFill>
              <a:schemeClr val="tx1"/>
            </a:solidFill>
          </a:ln>
        </p:spPr>
      </p:pic>
      <p:pic>
        <p:nvPicPr>
          <p:cNvPr id="7" name="Picture 6">
            <a:extLst>
              <a:ext uri="{FF2B5EF4-FFF2-40B4-BE49-F238E27FC236}">
                <a16:creationId xmlns:a16="http://schemas.microsoft.com/office/drawing/2014/main" id="{3D5BD595-F9D6-E8CA-3A41-E91BC9A9E842}"/>
              </a:ext>
            </a:extLst>
          </p:cNvPr>
          <p:cNvPicPr>
            <a:picLocks noChangeAspect="1"/>
          </p:cNvPicPr>
          <p:nvPr/>
        </p:nvPicPr>
        <p:blipFill>
          <a:blip r:embed="rId4"/>
          <a:stretch>
            <a:fillRect/>
          </a:stretch>
        </p:blipFill>
        <p:spPr>
          <a:xfrm>
            <a:off x="6331349" y="844554"/>
            <a:ext cx="228600" cy="241300"/>
          </a:xfrm>
          <a:prstGeom prst="rect">
            <a:avLst/>
          </a:prstGeom>
        </p:spPr>
      </p:pic>
      <p:sp>
        <p:nvSpPr>
          <p:cNvPr id="8" name="Oval 7">
            <a:extLst>
              <a:ext uri="{FF2B5EF4-FFF2-40B4-BE49-F238E27FC236}">
                <a16:creationId xmlns:a16="http://schemas.microsoft.com/office/drawing/2014/main" id="{6E7AAE7A-3EB5-E59C-84E8-9644DC20F774}"/>
              </a:ext>
            </a:extLst>
          </p:cNvPr>
          <p:cNvSpPr/>
          <p:nvPr/>
        </p:nvSpPr>
        <p:spPr>
          <a:xfrm>
            <a:off x="607890" y="2750568"/>
            <a:ext cx="432659" cy="2739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682DD5F-B025-E32E-E656-5C7F10CCED28}"/>
              </a:ext>
            </a:extLst>
          </p:cNvPr>
          <p:cNvPicPr>
            <a:picLocks noChangeAspect="1"/>
          </p:cNvPicPr>
          <p:nvPr/>
        </p:nvPicPr>
        <p:blipFill>
          <a:blip r:embed="rId5"/>
          <a:stretch>
            <a:fillRect/>
          </a:stretch>
        </p:blipFill>
        <p:spPr>
          <a:xfrm>
            <a:off x="3634449" y="2535406"/>
            <a:ext cx="5509551" cy="4314529"/>
          </a:xfrm>
          <a:prstGeom prst="rect">
            <a:avLst/>
          </a:prstGeom>
          <a:ln>
            <a:solidFill>
              <a:schemeClr val="tx1"/>
            </a:solidFill>
          </a:ln>
        </p:spPr>
      </p:pic>
      <p:pic>
        <p:nvPicPr>
          <p:cNvPr id="10" name="Graphic 9" descr="Cursor">
            <a:extLst>
              <a:ext uri="{FF2B5EF4-FFF2-40B4-BE49-F238E27FC236}">
                <a16:creationId xmlns:a16="http://schemas.microsoft.com/office/drawing/2014/main" id="{ECA60510-C2D0-80A1-1EDD-43056E3D93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9873" y="2887535"/>
            <a:ext cx="187903" cy="187903"/>
          </a:xfrm>
          <a:prstGeom prst="rect">
            <a:avLst/>
          </a:prstGeom>
        </p:spPr>
      </p:pic>
      <p:pic>
        <p:nvPicPr>
          <p:cNvPr id="12" name="Graphic 11" descr="Cursor">
            <a:extLst>
              <a:ext uri="{FF2B5EF4-FFF2-40B4-BE49-F238E27FC236}">
                <a16:creationId xmlns:a16="http://schemas.microsoft.com/office/drawing/2014/main" id="{835E3670-E347-6122-D731-A6BB9F26AC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4770" y="5958979"/>
            <a:ext cx="187903" cy="187903"/>
          </a:xfrm>
          <a:prstGeom prst="rect">
            <a:avLst/>
          </a:prstGeom>
        </p:spPr>
      </p:pic>
    </p:spTree>
    <p:extLst>
      <p:ext uri="{BB962C8B-B14F-4D97-AF65-F5344CB8AC3E}">
        <p14:creationId xmlns:p14="http://schemas.microsoft.com/office/powerpoint/2010/main" val="218606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7ADC1-DCE0-5D70-7957-BF55E78572B4}"/>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0E0DB7EE-97D3-FF79-1051-17CB3B9A8805}"/>
              </a:ext>
            </a:extLst>
          </p:cNvPr>
          <p:cNvPicPr>
            <a:picLocks noChangeAspect="1"/>
          </p:cNvPicPr>
          <p:nvPr/>
        </p:nvPicPr>
        <p:blipFill rotWithShape="1">
          <a:blip r:embed="rId3"/>
          <a:srcRect t="3801" r="-166" b="21620"/>
          <a:stretch/>
        </p:blipFill>
        <p:spPr>
          <a:xfrm>
            <a:off x="-4820" y="724417"/>
            <a:ext cx="8877782" cy="6096930"/>
          </a:xfrm>
          <a:prstGeom prst="rect">
            <a:avLst/>
          </a:prstGeom>
        </p:spPr>
      </p:pic>
      <p:sp>
        <p:nvSpPr>
          <p:cNvPr id="4" name="TextBox 3">
            <a:extLst>
              <a:ext uri="{FF2B5EF4-FFF2-40B4-BE49-F238E27FC236}">
                <a16:creationId xmlns:a16="http://schemas.microsoft.com/office/drawing/2014/main" id="{B8D9ECDF-1C64-9BE9-A9FD-F3DBAB1CF15E}"/>
              </a:ext>
            </a:extLst>
          </p:cNvPr>
          <p:cNvSpPr txBox="1"/>
          <p:nvPr/>
        </p:nvSpPr>
        <p:spPr>
          <a:xfrm>
            <a:off x="162046" y="185195"/>
            <a:ext cx="4922181" cy="369332"/>
          </a:xfrm>
          <a:prstGeom prst="rect">
            <a:avLst/>
          </a:prstGeom>
          <a:noFill/>
        </p:spPr>
        <p:txBody>
          <a:bodyPr wrap="none" rtlCol="0">
            <a:spAutoFit/>
          </a:bodyPr>
          <a:lstStyle/>
          <a:p>
            <a:r>
              <a:rPr lang="en-US" dirty="0"/>
              <a:t>Let’s understand the different parts of an .</a:t>
            </a:r>
            <a:r>
              <a:rPr lang="en-US" dirty="0" err="1"/>
              <a:t>Rmd</a:t>
            </a:r>
            <a:r>
              <a:rPr lang="en-US" dirty="0"/>
              <a:t> file</a:t>
            </a:r>
          </a:p>
        </p:txBody>
      </p:sp>
      <p:sp>
        <p:nvSpPr>
          <p:cNvPr id="5" name="Rectangle 4">
            <a:extLst>
              <a:ext uri="{FF2B5EF4-FFF2-40B4-BE49-F238E27FC236}">
                <a16:creationId xmlns:a16="http://schemas.microsoft.com/office/drawing/2014/main" id="{AD459C3B-A90E-7F2A-9B77-2EB430646E1C}"/>
              </a:ext>
            </a:extLst>
          </p:cNvPr>
          <p:cNvSpPr/>
          <p:nvPr/>
        </p:nvSpPr>
        <p:spPr>
          <a:xfrm>
            <a:off x="162046" y="1388963"/>
            <a:ext cx="2442258" cy="1383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FE6F12-BF4E-BF41-088E-6C2AAC5C4220}"/>
              </a:ext>
            </a:extLst>
          </p:cNvPr>
          <p:cNvSpPr/>
          <p:nvPr/>
        </p:nvSpPr>
        <p:spPr>
          <a:xfrm>
            <a:off x="129251" y="2943954"/>
            <a:ext cx="3331579" cy="7367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75CF49-6D33-406E-DA99-21ED8D913E3F}"/>
              </a:ext>
            </a:extLst>
          </p:cNvPr>
          <p:cNvSpPr/>
          <p:nvPr/>
        </p:nvSpPr>
        <p:spPr>
          <a:xfrm>
            <a:off x="129251" y="3775277"/>
            <a:ext cx="5472896" cy="18268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CE1CDB-4875-1B81-1964-7CCEDC482BDC}"/>
              </a:ext>
            </a:extLst>
          </p:cNvPr>
          <p:cNvSpPr/>
          <p:nvPr/>
        </p:nvSpPr>
        <p:spPr>
          <a:xfrm>
            <a:off x="129252" y="5766115"/>
            <a:ext cx="2475052" cy="762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47BFDF9-5CEA-E489-2650-EC5DDA8F366E}"/>
              </a:ext>
            </a:extLst>
          </p:cNvPr>
          <p:cNvCxnSpPr/>
          <p:nvPr/>
        </p:nvCxnSpPr>
        <p:spPr>
          <a:xfrm>
            <a:off x="2789499" y="2002420"/>
            <a:ext cx="150470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E286C2-6B2A-076B-4513-C968DC1FBD21}"/>
              </a:ext>
            </a:extLst>
          </p:cNvPr>
          <p:cNvCxnSpPr/>
          <p:nvPr/>
        </p:nvCxnSpPr>
        <p:spPr>
          <a:xfrm>
            <a:off x="3579518" y="3323863"/>
            <a:ext cx="150470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75E69C-90AA-6CC0-9F47-8B7F9353A557}"/>
              </a:ext>
            </a:extLst>
          </p:cNvPr>
          <p:cNvCxnSpPr>
            <a:cxnSpLocks/>
          </p:cNvCxnSpPr>
          <p:nvPr/>
        </p:nvCxnSpPr>
        <p:spPr>
          <a:xfrm>
            <a:off x="5777700" y="4110948"/>
            <a:ext cx="99349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BA9B986-E203-40A2-1FEF-BF83F430463E}"/>
              </a:ext>
            </a:extLst>
          </p:cNvPr>
          <p:cNvCxnSpPr/>
          <p:nvPr/>
        </p:nvCxnSpPr>
        <p:spPr>
          <a:xfrm>
            <a:off x="2827163" y="6133582"/>
            <a:ext cx="150470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13753F-C54A-0CD1-64DE-9C3E6FA564B0}"/>
              </a:ext>
            </a:extLst>
          </p:cNvPr>
          <p:cNvSpPr txBox="1"/>
          <p:nvPr/>
        </p:nvSpPr>
        <p:spPr>
          <a:xfrm>
            <a:off x="4492579" y="1724613"/>
            <a:ext cx="3460828" cy="523220"/>
          </a:xfrm>
          <a:prstGeom prst="rect">
            <a:avLst/>
          </a:prstGeom>
          <a:noFill/>
        </p:spPr>
        <p:txBody>
          <a:bodyPr wrap="square" rtlCol="0">
            <a:spAutoFit/>
          </a:bodyPr>
          <a:lstStyle/>
          <a:p>
            <a:r>
              <a:rPr lang="en-US" sz="2800" dirty="0">
                <a:solidFill>
                  <a:srgbClr val="FF0000"/>
                </a:solidFill>
              </a:rPr>
              <a:t>YAML</a:t>
            </a:r>
          </a:p>
        </p:txBody>
      </p:sp>
      <p:sp>
        <p:nvSpPr>
          <p:cNvPr id="15" name="TextBox 14">
            <a:extLst>
              <a:ext uri="{FF2B5EF4-FFF2-40B4-BE49-F238E27FC236}">
                <a16:creationId xmlns:a16="http://schemas.microsoft.com/office/drawing/2014/main" id="{11599494-D7A0-C00F-170B-705A89E1F58F}"/>
              </a:ext>
            </a:extLst>
          </p:cNvPr>
          <p:cNvSpPr txBox="1"/>
          <p:nvPr/>
        </p:nvSpPr>
        <p:spPr>
          <a:xfrm>
            <a:off x="5202915" y="3062253"/>
            <a:ext cx="3674867" cy="523220"/>
          </a:xfrm>
          <a:prstGeom prst="rect">
            <a:avLst/>
          </a:prstGeom>
          <a:noFill/>
        </p:spPr>
        <p:txBody>
          <a:bodyPr wrap="square" rtlCol="0">
            <a:spAutoFit/>
          </a:bodyPr>
          <a:lstStyle/>
          <a:p>
            <a:r>
              <a:rPr lang="en-US" sz="2800" dirty="0">
                <a:solidFill>
                  <a:srgbClr val="FF0000"/>
                </a:solidFill>
              </a:rPr>
              <a:t>Global R chunk</a:t>
            </a:r>
          </a:p>
        </p:txBody>
      </p:sp>
      <p:sp>
        <p:nvSpPr>
          <p:cNvPr id="17" name="TextBox 16">
            <a:extLst>
              <a:ext uri="{FF2B5EF4-FFF2-40B4-BE49-F238E27FC236}">
                <a16:creationId xmlns:a16="http://schemas.microsoft.com/office/drawing/2014/main" id="{51F21F25-66C0-3813-1E6A-C7C0EF8C9433}"/>
              </a:ext>
            </a:extLst>
          </p:cNvPr>
          <p:cNvSpPr txBox="1"/>
          <p:nvPr/>
        </p:nvSpPr>
        <p:spPr>
          <a:xfrm>
            <a:off x="6848660" y="3815118"/>
            <a:ext cx="2199855" cy="584775"/>
          </a:xfrm>
          <a:prstGeom prst="rect">
            <a:avLst/>
          </a:prstGeom>
          <a:solidFill>
            <a:schemeClr val="bg1"/>
          </a:solidFill>
        </p:spPr>
        <p:txBody>
          <a:bodyPr wrap="square" rtlCol="0">
            <a:spAutoFit/>
          </a:bodyPr>
          <a:lstStyle/>
          <a:p>
            <a:r>
              <a:rPr lang="en-US" sz="3200" dirty="0">
                <a:solidFill>
                  <a:srgbClr val="FF0000"/>
                </a:solidFill>
              </a:rPr>
              <a:t>Body</a:t>
            </a:r>
          </a:p>
        </p:txBody>
      </p:sp>
      <p:sp>
        <p:nvSpPr>
          <p:cNvPr id="19" name="TextBox 18">
            <a:extLst>
              <a:ext uri="{FF2B5EF4-FFF2-40B4-BE49-F238E27FC236}">
                <a16:creationId xmlns:a16="http://schemas.microsoft.com/office/drawing/2014/main" id="{10B92E3D-029E-5EAF-D853-322EDE94D7A5}"/>
              </a:ext>
            </a:extLst>
          </p:cNvPr>
          <p:cNvSpPr txBox="1"/>
          <p:nvPr/>
        </p:nvSpPr>
        <p:spPr>
          <a:xfrm>
            <a:off x="4497682" y="5866012"/>
            <a:ext cx="4517066" cy="523220"/>
          </a:xfrm>
          <a:prstGeom prst="rect">
            <a:avLst/>
          </a:prstGeom>
          <a:noFill/>
        </p:spPr>
        <p:txBody>
          <a:bodyPr wrap="square" rtlCol="0">
            <a:spAutoFit/>
          </a:bodyPr>
          <a:lstStyle/>
          <a:p>
            <a:r>
              <a:rPr lang="en-US" sz="2800" dirty="0">
                <a:solidFill>
                  <a:srgbClr val="FF0000"/>
                </a:solidFill>
              </a:rPr>
              <a:t>R chunk</a:t>
            </a:r>
          </a:p>
        </p:txBody>
      </p:sp>
    </p:spTree>
    <p:extLst>
      <p:ext uri="{BB962C8B-B14F-4D97-AF65-F5344CB8AC3E}">
        <p14:creationId xmlns:p14="http://schemas.microsoft.com/office/powerpoint/2010/main" val="3038326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AA348-FD7F-EFE6-B20E-C989726BF872}"/>
              </a:ext>
            </a:extLst>
          </p:cNvPr>
          <p:cNvPicPr>
            <a:picLocks noChangeAspect="1"/>
          </p:cNvPicPr>
          <p:nvPr/>
        </p:nvPicPr>
        <p:blipFill>
          <a:blip r:embed="rId3"/>
          <a:stretch>
            <a:fillRect/>
          </a:stretch>
        </p:blipFill>
        <p:spPr>
          <a:xfrm>
            <a:off x="277792" y="3458110"/>
            <a:ext cx="7772400" cy="776081"/>
          </a:xfrm>
          <a:prstGeom prst="rect">
            <a:avLst/>
          </a:prstGeom>
        </p:spPr>
      </p:pic>
      <p:sp>
        <p:nvSpPr>
          <p:cNvPr id="2" name="Title 1">
            <a:extLst>
              <a:ext uri="{FF2B5EF4-FFF2-40B4-BE49-F238E27FC236}">
                <a16:creationId xmlns:a16="http://schemas.microsoft.com/office/drawing/2014/main" id="{49B3F0B4-FC5B-9DA6-17FD-1F93BC0AF280}"/>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EA4944DC-9C10-4056-9B45-9BE1D0B8AE7E}"/>
              </a:ext>
            </a:extLst>
          </p:cNvPr>
          <p:cNvSpPr txBox="1"/>
          <p:nvPr/>
        </p:nvSpPr>
        <p:spPr>
          <a:xfrm>
            <a:off x="277793" y="2176282"/>
            <a:ext cx="8623140" cy="1200329"/>
          </a:xfrm>
          <a:prstGeom prst="rect">
            <a:avLst/>
          </a:prstGeom>
          <a:noFill/>
        </p:spPr>
        <p:txBody>
          <a:bodyPr wrap="square" rtlCol="0">
            <a:spAutoFit/>
          </a:bodyPr>
          <a:lstStyle/>
          <a:p>
            <a:r>
              <a:rPr lang="en-US" dirty="0"/>
              <a:t>YAML: This is usually present in the beginning of an R Markdown file and contains the command for the output file. Such as the title of the document, authorship, date and format. It is defined in between pairs of three dashes ‘-’. This part is mandatory for every R Markdown file.</a:t>
            </a:r>
          </a:p>
        </p:txBody>
      </p:sp>
      <p:pic>
        <p:nvPicPr>
          <p:cNvPr id="12" name="Picture 11">
            <a:extLst>
              <a:ext uri="{FF2B5EF4-FFF2-40B4-BE49-F238E27FC236}">
                <a16:creationId xmlns:a16="http://schemas.microsoft.com/office/drawing/2014/main" id="{6BE10799-29E0-3FEB-15A0-DFC052F015C2}"/>
              </a:ext>
            </a:extLst>
          </p:cNvPr>
          <p:cNvPicPr>
            <a:picLocks noChangeAspect="1"/>
          </p:cNvPicPr>
          <p:nvPr/>
        </p:nvPicPr>
        <p:blipFill>
          <a:blip r:embed="rId4"/>
          <a:stretch>
            <a:fillRect/>
          </a:stretch>
        </p:blipFill>
        <p:spPr>
          <a:xfrm>
            <a:off x="277793" y="325956"/>
            <a:ext cx="6337300" cy="1676400"/>
          </a:xfrm>
          <a:prstGeom prst="rect">
            <a:avLst/>
          </a:prstGeom>
        </p:spPr>
      </p:pic>
      <p:sp>
        <p:nvSpPr>
          <p:cNvPr id="15" name="TextBox 14">
            <a:extLst>
              <a:ext uri="{FF2B5EF4-FFF2-40B4-BE49-F238E27FC236}">
                <a16:creationId xmlns:a16="http://schemas.microsoft.com/office/drawing/2014/main" id="{34431C4C-F6CC-D498-071A-7458D5FE400E}"/>
              </a:ext>
            </a:extLst>
          </p:cNvPr>
          <p:cNvSpPr txBox="1"/>
          <p:nvPr/>
        </p:nvSpPr>
        <p:spPr>
          <a:xfrm>
            <a:off x="277793" y="4334483"/>
            <a:ext cx="8518968" cy="2308324"/>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sz="1600" dirty="0">
                <a:solidFill>
                  <a:schemeClr val="tx2"/>
                </a:solidFill>
              </a:rPr>
              <a:t>R chunk: This is where all the R code goes in an R Markdown. Any R code outside of this gray box is not considered code by the R Markdown file and will not run or appear in the output file. It is defined with three backticks (`) and {r}, and ends with three backticks (`). R chunks can be executed/run by clicking the green triangle on the right or by using ‘Ctrl + Enter’ for Windows and ‘command + Enter’ for MAC. </a:t>
            </a:r>
          </a:p>
          <a:p>
            <a:pPr marL="285750" indent="-285750">
              <a:buClr>
                <a:schemeClr val="accent3"/>
              </a:buClr>
              <a:buFont typeface="Arial" panose="020B0604020202020204" pitchFamily="34" charset="0"/>
              <a:buChar char="•"/>
            </a:pPr>
            <a:r>
              <a:rPr lang="en-US" sz="1600" dirty="0">
                <a:solidFill>
                  <a:schemeClr val="tx2"/>
                </a:solidFill>
              </a:rPr>
              <a:t>A new R chunk can be inserted using the shortcut ‘Ctrl + Alt + I’ for Windows and  ‘command + option + I’ for MAC or by clicking the           on the top right of the documents tab and selecting R from the drop-down menu.</a:t>
            </a:r>
          </a:p>
          <a:p>
            <a:pPr marL="285750" indent="-285750">
              <a:buClr>
                <a:schemeClr val="accent3"/>
              </a:buClr>
              <a:buFont typeface="Arial" panose="020B0604020202020204" pitchFamily="34" charset="0"/>
              <a:buChar char="•"/>
            </a:pPr>
            <a:r>
              <a:rPr lang="en-US" sz="1600" dirty="0">
                <a:solidFill>
                  <a:schemeClr val="tx2"/>
                </a:solidFill>
              </a:rPr>
              <a:t>Any commentary needed in the R chunk can be added by inserting # in front of the text.</a:t>
            </a:r>
          </a:p>
        </p:txBody>
      </p:sp>
      <p:sp>
        <p:nvSpPr>
          <p:cNvPr id="18" name="Oval 17">
            <a:extLst>
              <a:ext uri="{FF2B5EF4-FFF2-40B4-BE49-F238E27FC236}">
                <a16:creationId xmlns:a16="http://schemas.microsoft.com/office/drawing/2014/main" id="{4749D742-A081-67FA-9C91-35F2A4271000}"/>
              </a:ext>
            </a:extLst>
          </p:cNvPr>
          <p:cNvSpPr/>
          <p:nvPr/>
        </p:nvSpPr>
        <p:spPr>
          <a:xfrm>
            <a:off x="7661997" y="3471367"/>
            <a:ext cx="254644" cy="27779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8A25A07-753D-8801-2E60-50D7FD17FD70}"/>
              </a:ext>
            </a:extLst>
          </p:cNvPr>
          <p:cNvPicPr>
            <a:picLocks noChangeAspect="1"/>
          </p:cNvPicPr>
          <p:nvPr/>
        </p:nvPicPr>
        <p:blipFill>
          <a:blip r:embed="rId5"/>
          <a:stretch>
            <a:fillRect/>
          </a:stretch>
        </p:blipFill>
        <p:spPr>
          <a:xfrm>
            <a:off x="3657947" y="5815432"/>
            <a:ext cx="482600" cy="292100"/>
          </a:xfrm>
          <a:prstGeom prst="rect">
            <a:avLst/>
          </a:prstGeom>
        </p:spPr>
      </p:pic>
      <p:sp>
        <p:nvSpPr>
          <p:cNvPr id="23" name="Rectangle 22">
            <a:extLst>
              <a:ext uri="{FF2B5EF4-FFF2-40B4-BE49-F238E27FC236}">
                <a16:creationId xmlns:a16="http://schemas.microsoft.com/office/drawing/2014/main" id="{2B7C00D4-5847-920C-4E88-E0978F7096F3}"/>
              </a:ext>
            </a:extLst>
          </p:cNvPr>
          <p:cNvSpPr/>
          <p:nvPr/>
        </p:nvSpPr>
        <p:spPr>
          <a:xfrm>
            <a:off x="334842" y="3416676"/>
            <a:ext cx="1763589" cy="713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24F1A8F7-C3FB-0554-4B82-787FC01D0B6E}"/>
              </a:ext>
            </a:extLst>
          </p:cNvPr>
          <p:cNvCxnSpPr/>
          <p:nvPr/>
        </p:nvCxnSpPr>
        <p:spPr>
          <a:xfrm>
            <a:off x="2905592" y="3982173"/>
            <a:ext cx="150470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E5E35C-12B3-1531-05BB-C51BDB24C1AB}"/>
              </a:ext>
            </a:extLst>
          </p:cNvPr>
          <p:cNvSpPr txBox="1"/>
          <p:nvPr/>
        </p:nvSpPr>
        <p:spPr>
          <a:xfrm>
            <a:off x="4537277" y="3722249"/>
            <a:ext cx="4517066" cy="523220"/>
          </a:xfrm>
          <a:prstGeom prst="rect">
            <a:avLst/>
          </a:prstGeom>
          <a:noFill/>
        </p:spPr>
        <p:txBody>
          <a:bodyPr wrap="square" rtlCol="0">
            <a:spAutoFit/>
          </a:bodyPr>
          <a:lstStyle/>
          <a:p>
            <a:r>
              <a:rPr lang="en-US" sz="2800" dirty="0">
                <a:solidFill>
                  <a:srgbClr val="FF0000"/>
                </a:solidFill>
              </a:rPr>
              <a:t>R chunk</a:t>
            </a:r>
          </a:p>
        </p:txBody>
      </p:sp>
      <p:pic>
        <p:nvPicPr>
          <p:cNvPr id="5" name="Graphic 4" descr="Cursor">
            <a:extLst>
              <a:ext uri="{FF2B5EF4-FFF2-40B4-BE49-F238E27FC236}">
                <a16:creationId xmlns:a16="http://schemas.microsoft.com/office/drawing/2014/main" id="{27178F86-72FC-D91B-CE68-A83D01EB3C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0274" y="3579192"/>
            <a:ext cx="187903" cy="187903"/>
          </a:xfrm>
          <a:prstGeom prst="rect">
            <a:avLst/>
          </a:prstGeom>
        </p:spPr>
      </p:pic>
    </p:spTree>
    <p:extLst>
      <p:ext uri="{BB962C8B-B14F-4D97-AF65-F5344CB8AC3E}">
        <p14:creationId xmlns:p14="http://schemas.microsoft.com/office/powerpoint/2010/main" val="3096425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3F0B4-FC5B-9DA6-17FD-1F93BC0AF280}"/>
              </a:ext>
            </a:extLst>
          </p:cNvPr>
          <p:cNvSpPr>
            <a:spLocks noGrp="1"/>
          </p:cNvSpPr>
          <p:nvPr>
            <p:ph type="title"/>
          </p:nvPr>
        </p:nvSpPr>
        <p:spPr/>
        <p:txBody>
          <a:bodyPr/>
          <a:lstStyle/>
          <a:p>
            <a:endParaRPr lang="en-US"/>
          </a:p>
        </p:txBody>
      </p:sp>
      <p:pic>
        <p:nvPicPr>
          <p:cNvPr id="14" name="Picture 13">
            <a:extLst>
              <a:ext uri="{FF2B5EF4-FFF2-40B4-BE49-F238E27FC236}">
                <a16:creationId xmlns:a16="http://schemas.microsoft.com/office/drawing/2014/main" id="{F8DACED6-F9C0-DE9F-5674-2BD3497A953B}"/>
              </a:ext>
            </a:extLst>
          </p:cNvPr>
          <p:cNvPicPr>
            <a:picLocks noChangeAspect="1"/>
          </p:cNvPicPr>
          <p:nvPr/>
        </p:nvPicPr>
        <p:blipFill>
          <a:blip r:embed="rId2"/>
          <a:stretch>
            <a:fillRect/>
          </a:stretch>
        </p:blipFill>
        <p:spPr>
          <a:xfrm>
            <a:off x="228600" y="318304"/>
            <a:ext cx="7772400" cy="778250"/>
          </a:xfrm>
          <a:prstGeom prst="rect">
            <a:avLst/>
          </a:prstGeom>
        </p:spPr>
      </p:pic>
      <p:sp>
        <p:nvSpPr>
          <p:cNvPr id="15" name="TextBox 14">
            <a:extLst>
              <a:ext uri="{FF2B5EF4-FFF2-40B4-BE49-F238E27FC236}">
                <a16:creationId xmlns:a16="http://schemas.microsoft.com/office/drawing/2014/main" id="{34431C4C-F6CC-D498-071A-7458D5FE400E}"/>
              </a:ext>
            </a:extLst>
          </p:cNvPr>
          <p:cNvSpPr txBox="1"/>
          <p:nvPr/>
        </p:nvSpPr>
        <p:spPr>
          <a:xfrm>
            <a:off x="228600" y="1231962"/>
            <a:ext cx="8518968" cy="1754326"/>
          </a:xfrm>
          <a:prstGeom prst="rect">
            <a:avLst/>
          </a:prstGeom>
          <a:noFill/>
        </p:spPr>
        <p:txBody>
          <a:bodyPr wrap="square" rtlCol="0">
            <a:spAutoFit/>
          </a:bodyPr>
          <a:lstStyle/>
          <a:p>
            <a:r>
              <a:rPr lang="en-US" dirty="0">
                <a:solidFill>
                  <a:schemeClr val="tx2"/>
                </a:solidFill>
              </a:rPr>
              <a:t>Global R chunk: This is where a general rule for all R chunk is provided for the output file. For example, ’echo = TRUE’ makes all the R chunks appear in the output unless set otherwise, ‘error = TRUE’ overrides the R Markdown file's default setting to stop at the first error, and also makes the R chunks with errors appear in the output, and so on. Every R chunk in the output file will follow this chunk unless specified otherwise for any individual chunk. </a:t>
            </a:r>
          </a:p>
        </p:txBody>
      </p:sp>
      <p:pic>
        <p:nvPicPr>
          <p:cNvPr id="4" name="Picture 3">
            <a:extLst>
              <a:ext uri="{FF2B5EF4-FFF2-40B4-BE49-F238E27FC236}">
                <a16:creationId xmlns:a16="http://schemas.microsoft.com/office/drawing/2014/main" id="{B1E2440F-345F-0876-07B5-4E19E191770B}"/>
              </a:ext>
            </a:extLst>
          </p:cNvPr>
          <p:cNvPicPr>
            <a:picLocks noChangeAspect="1"/>
          </p:cNvPicPr>
          <p:nvPr/>
        </p:nvPicPr>
        <p:blipFill>
          <a:blip r:embed="rId3"/>
          <a:stretch>
            <a:fillRect/>
          </a:stretch>
        </p:blipFill>
        <p:spPr>
          <a:xfrm>
            <a:off x="228600" y="2979907"/>
            <a:ext cx="6047509" cy="1352437"/>
          </a:xfrm>
          <a:prstGeom prst="rect">
            <a:avLst/>
          </a:prstGeom>
        </p:spPr>
      </p:pic>
      <p:sp>
        <p:nvSpPr>
          <p:cNvPr id="5" name="TextBox 4">
            <a:extLst>
              <a:ext uri="{FF2B5EF4-FFF2-40B4-BE49-F238E27FC236}">
                <a16:creationId xmlns:a16="http://schemas.microsoft.com/office/drawing/2014/main" id="{EA14FD1C-CFE4-5091-58CF-1DE34AD8E333}"/>
              </a:ext>
            </a:extLst>
          </p:cNvPr>
          <p:cNvSpPr txBox="1"/>
          <p:nvPr/>
        </p:nvSpPr>
        <p:spPr>
          <a:xfrm>
            <a:off x="228600" y="4437852"/>
            <a:ext cx="8804564" cy="2308324"/>
          </a:xfrm>
          <a:prstGeom prst="rect">
            <a:avLst/>
          </a:prstGeom>
          <a:noFill/>
        </p:spPr>
        <p:txBody>
          <a:bodyPr wrap="square" rtlCol="0">
            <a:spAutoFit/>
          </a:bodyPr>
          <a:lstStyle/>
          <a:p>
            <a:r>
              <a:rPr lang="en-US" dirty="0"/>
              <a:t>Body: Any text entered anywhere else on the R Markdown file serves as the body of the output document. Headings are created with hashtags (#), with more hashtags creating subheadings. These also automatically create sections and subsections in the document’s layout. Regular text creates the body of the paragraph. Bold text can be created using two asterisks (*) on both sides of the text, whereas italic text needs one asterisk (*) on both sides of the text. Bullet points can be created by putting a dash (-) or numbering in front of the text. Text encased in backticks appear in a gray box in the output. External links can be inserted as [text](hyperlink). An example is shown on the next slide.</a:t>
            </a:r>
          </a:p>
        </p:txBody>
      </p:sp>
    </p:spTree>
    <p:extLst>
      <p:ext uri="{BB962C8B-B14F-4D97-AF65-F5344CB8AC3E}">
        <p14:creationId xmlns:p14="http://schemas.microsoft.com/office/powerpoint/2010/main" val="4148158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E5F3-E092-3227-329E-00A96807481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086F4C4-985F-F89D-308C-FE4E61B4C9A8}"/>
              </a:ext>
            </a:extLst>
          </p:cNvPr>
          <p:cNvPicPr>
            <a:picLocks noChangeAspect="1"/>
          </p:cNvPicPr>
          <p:nvPr/>
        </p:nvPicPr>
        <p:blipFill>
          <a:blip r:embed="rId2"/>
          <a:stretch>
            <a:fillRect/>
          </a:stretch>
        </p:blipFill>
        <p:spPr>
          <a:xfrm>
            <a:off x="4561253" y="2602580"/>
            <a:ext cx="4442069" cy="3674113"/>
          </a:xfrm>
          <a:prstGeom prst="rect">
            <a:avLst/>
          </a:prstGeom>
          <a:ln>
            <a:solidFill>
              <a:schemeClr val="tx1"/>
            </a:solidFill>
          </a:ln>
        </p:spPr>
      </p:pic>
      <p:pic>
        <p:nvPicPr>
          <p:cNvPr id="8" name="Picture 7">
            <a:extLst>
              <a:ext uri="{FF2B5EF4-FFF2-40B4-BE49-F238E27FC236}">
                <a16:creationId xmlns:a16="http://schemas.microsoft.com/office/drawing/2014/main" id="{42085C17-EE14-7694-D6DF-EF3F75D6CD1D}"/>
              </a:ext>
            </a:extLst>
          </p:cNvPr>
          <p:cNvPicPr>
            <a:picLocks noChangeAspect="1"/>
          </p:cNvPicPr>
          <p:nvPr/>
        </p:nvPicPr>
        <p:blipFill rotWithShape="1">
          <a:blip r:embed="rId3"/>
          <a:srcRect r="5128"/>
          <a:stretch/>
        </p:blipFill>
        <p:spPr>
          <a:xfrm>
            <a:off x="1" y="2488252"/>
            <a:ext cx="4337538" cy="4052154"/>
          </a:xfrm>
          <a:prstGeom prst="rect">
            <a:avLst/>
          </a:prstGeom>
          <a:ln>
            <a:solidFill>
              <a:schemeClr val="tx1"/>
            </a:solidFill>
          </a:ln>
        </p:spPr>
      </p:pic>
      <p:sp>
        <p:nvSpPr>
          <p:cNvPr id="9" name="TextBox 8">
            <a:extLst>
              <a:ext uri="{FF2B5EF4-FFF2-40B4-BE49-F238E27FC236}">
                <a16:creationId xmlns:a16="http://schemas.microsoft.com/office/drawing/2014/main" id="{09F1AA5E-8A0C-E300-6E9E-E9EA94CE32DA}"/>
              </a:ext>
            </a:extLst>
          </p:cNvPr>
          <p:cNvSpPr txBox="1"/>
          <p:nvPr/>
        </p:nvSpPr>
        <p:spPr>
          <a:xfrm>
            <a:off x="679939" y="1314400"/>
            <a:ext cx="2555058" cy="523220"/>
          </a:xfrm>
          <a:prstGeom prst="rect">
            <a:avLst/>
          </a:prstGeom>
          <a:noFill/>
        </p:spPr>
        <p:txBody>
          <a:bodyPr wrap="none" rtlCol="0">
            <a:spAutoFit/>
          </a:bodyPr>
          <a:lstStyle/>
          <a:p>
            <a:r>
              <a:rPr lang="en-US" sz="2800" dirty="0"/>
              <a:t>Source .</a:t>
            </a:r>
            <a:r>
              <a:rPr lang="en-US" sz="2800" dirty="0" err="1"/>
              <a:t>Rmd</a:t>
            </a:r>
            <a:r>
              <a:rPr lang="en-US" sz="2800" dirty="0"/>
              <a:t> file</a:t>
            </a:r>
          </a:p>
        </p:txBody>
      </p:sp>
      <p:sp>
        <p:nvSpPr>
          <p:cNvPr id="10" name="TextBox 9">
            <a:extLst>
              <a:ext uri="{FF2B5EF4-FFF2-40B4-BE49-F238E27FC236}">
                <a16:creationId xmlns:a16="http://schemas.microsoft.com/office/drawing/2014/main" id="{5A68DE9B-98AC-C617-9EBB-C82108BBF27F}"/>
              </a:ext>
            </a:extLst>
          </p:cNvPr>
          <p:cNvSpPr txBox="1"/>
          <p:nvPr/>
        </p:nvSpPr>
        <p:spPr>
          <a:xfrm>
            <a:off x="5111870" y="1314400"/>
            <a:ext cx="1229824" cy="523220"/>
          </a:xfrm>
          <a:prstGeom prst="rect">
            <a:avLst/>
          </a:prstGeom>
          <a:noFill/>
        </p:spPr>
        <p:txBody>
          <a:bodyPr wrap="none" rtlCol="0">
            <a:spAutoFit/>
          </a:bodyPr>
          <a:lstStyle/>
          <a:p>
            <a:r>
              <a:rPr lang="en-US" sz="2800" dirty="0"/>
              <a:t>Output</a:t>
            </a:r>
          </a:p>
        </p:txBody>
      </p:sp>
      <p:cxnSp>
        <p:nvCxnSpPr>
          <p:cNvPr id="12" name="Straight Connector 11">
            <a:extLst>
              <a:ext uri="{FF2B5EF4-FFF2-40B4-BE49-F238E27FC236}">
                <a16:creationId xmlns:a16="http://schemas.microsoft.com/office/drawing/2014/main" id="{EA468173-4502-24B0-F5EF-450C545422ED}"/>
              </a:ext>
            </a:extLst>
          </p:cNvPr>
          <p:cNvCxnSpPr/>
          <p:nvPr/>
        </p:nvCxnSpPr>
        <p:spPr>
          <a:xfrm>
            <a:off x="4431323" y="1723292"/>
            <a:ext cx="0" cy="4208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900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0B77-ED00-7F35-BA07-23BF4D718AD6}"/>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766F96-4F98-ADAF-0E02-00458FA17997}"/>
                  </a:ext>
                </a:extLst>
              </p:cNvPr>
              <p:cNvSpPr txBox="1"/>
              <p:nvPr/>
            </p:nvSpPr>
            <p:spPr>
              <a:xfrm>
                <a:off x="93785" y="566660"/>
                <a:ext cx="8440616" cy="923330"/>
              </a:xfrm>
              <a:prstGeom prst="rect">
                <a:avLst/>
              </a:prstGeom>
              <a:noFill/>
            </p:spPr>
            <p:txBody>
              <a:bodyPr wrap="square" rtlCol="0">
                <a:spAutoFit/>
              </a:bodyPr>
              <a:lstStyle/>
              <a:p>
                <a:r>
                  <a:rPr lang="en-US" dirty="0"/>
                  <a:t>Mathematical equations can also be inserted in R Markdown files by using LaTeX syntax and encasing the LaTeX text in dollar signs (</a:t>
                </a:r>
                <a14:m>
                  <m:oMath xmlns:m="http://schemas.openxmlformats.org/officeDocument/2006/math">
                    <m:r>
                      <a:rPr lang="en-US" b="0" i="1" smtClean="0">
                        <a:latin typeface="Cambria Math" panose="02040503050406030204" pitchFamily="18" charset="0"/>
                      </a:rPr>
                      <m:t>$</m:t>
                    </m:r>
                  </m:oMath>
                </a14:m>
                <a:r>
                  <a:rPr lang="en-US" dirty="0"/>
                  <a:t>). Double dollar signs create </a:t>
                </a:r>
                <a:r>
                  <a:rPr lang="en-US" b="1" dirty="0"/>
                  <a:t>display math mode</a:t>
                </a:r>
                <a:r>
                  <a:rPr lang="en-US" dirty="0"/>
                  <a:t> (equations on their own, centered).</a:t>
                </a:r>
              </a:p>
            </p:txBody>
          </p:sp>
        </mc:Choice>
        <mc:Fallback xmlns="">
          <p:sp>
            <p:nvSpPr>
              <p:cNvPr id="3" name="TextBox 2">
                <a:extLst>
                  <a:ext uri="{FF2B5EF4-FFF2-40B4-BE49-F238E27FC236}">
                    <a16:creationId xmlns:a16="http://schemas.microsoft.com/office/drawing/2014/main" id="{0D766F96-4F98-ADAF-0E02-00458FA17997}"/>
                  </a:ext>
                </a:extLst>
              </p:cNvPr>
              <p:cNvSpPr txBox="1">
                <a:spLocks noRot="1" noChangeAspect="1" noMove="1" noResize="1" noEditPoints="1" noAdjustHandles="1" noChangeArrowheads="1" noChangeShapeType="1" noTextEdit="1"/>
              </p:cNvSpPr>
              <p:nvPr/>
            </p:nvSpPr>
            <p:spPr>
              <a:xfrm>
                <a:off x="93785" y="566660"/>
                <a:ext cx="8440616" cy="923330"/>
              </a:xfrm>
              <a:prstGeom prst="rect">
                <a:avLst/>
              </a:prstGeom>
              <a:blipFill>
                <a:blip r:embed="rId2"/>
                <a:stretch>
                  <a:fillRect l="-602" t="-2703" b="-94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4063BB-CD91-B88A-B55A-98F30306BEA4}"/>
              </a:ext>
            </a:extLst>
          </p:cNvPr>
          <p:cNvPicPr>
            <a:picLocks noChangeAspect="1"/>
          </p:cNvPicPr>
          <p:nvPr/>
        </p:nvPicPr>
        <p:blipFill>
          <a:blip r:embed="rId3"/>
          <a:stretch>
            <a:fillRect/>
          </a:stretch>
        </p:blipFill>
        <p:spPr>
          <a:xfrm>
            <a:off x="1638300" y="1676399"/>
            <a:ext cx="7505700" cy="1905000"/>
          </a:xfrm>
          <a:prstGeom prst="rect">
            <a:avLst/>
          </a:prstGeom>
          <a:ln>
            <a:solidFill>
              <a:schemeClr val="tx1"/>
            </a:solidFill>
          </a:ln>
        </p:spPr>
      </p:pic>
      <p:pic>
        <p:nvPicPr>
          <p:cNvPr id="7" name="Picture 6">
            <a:extLst>
              <a:ext uri="{FF2B5EF4-FFF2-40B4-BE49-F238E27FC236}">
                <a16:creationId xmlns:a16="http://schemas.microsoft.com/office/drawing/2014/main" id="{1D02CF50-870A-80AF-0309-9A61231737E4}"/>
              </a:ext>
            </a:extLst>
          </p:cNvPr>
          <p:cNvPicPr>
            <a:picLocks noChangeAspect="1"/>
          </p:cNvPicPr>
          <p:nvPr/>
        </p:nvPicPr>
        <p:blipFill>
          <a:blip r:embed="rId4"/>
          <a:stretch>
            <a:fillRect/>
          </a:stretch>
        </p:blipFill>
        <p:spPr>
          <a:xfrm>
            <a:off x="1638300" y="4103077"/>
            <a:ext cx="7505700" cy="2100648"/>
          </a:xfrm>
          <a:prstGeom prst="rect">
            <a:avLst/>
          </a:prstGeom>
          <a:ln>
            <a:solidFill>
              <a:schemeClr val="tx1"/>
            </a:solidFill>
          </a:ln>
        </p:spPr>
      </p:pic>
      <p:sp>
        <p:nvSpPr>
          <p:cNvPr id="8" name="TextBox 7">
            <a:extLst>
              <a:ext uri="{FF2B5EF4-FFF2-40B4-BE49-F238E27FC236}">
                <a16:creationId xmlns:a16="http://schemas.microsoft.com/office/drawing/2014/main" id="{A75F9EDF-AE24-2960-D725-242C49F1C141}"/>
              </a:ext>
            </a:extLst>
          </p:cNvPr>
          <p:cNvSpPr txBox="1"/>
          <p:nvPr/>
        </p:nvSpPr>
        <p:spPr>
          <a:xfrm>
            <a:off x="0" y="2518237"/>
            <a:ext cx="1627690" cy="338554"/>
          </a:xfrm>
          <a:prstGeom prst="rect">
            <a:avLst/>
          </a:prstGeom>
          <a:noFill/>
        </p:spPr>
        <p:txBody>
          <a:bodyPr wrap="none" rtlCol="0">
            <a:spAutoFit/>
          </a:bodyPr>
          <a:lstStyle/>
          <a:p>
            <a:r>
              <a:rPr lang="en-US" sz="1600" b="1" dirty="0"/>
              <a:t>Source .</a:t>
            </a:r>
            <a:r>
              <a:rPr lang="en-US" sz="1600" b="1" dirty="0" err="1"/>
              <a:t>Rmd</a:t>
            </a:r>
            <a:r>
              <a:rPr lang="en-US" sz="1600" b="1" dirty="0"/>
              <a:t> file:</a:t>
            </a:r>
          </a:p>
        </p:txBody>
      </p:sp>
      <p:sp>
        <p:nvSpPr>
          <p:cNvPr id="10" name="TextBox 9">
            <a:extLst>
              <a:ext uri="{FF2B5EF4-FFF2-40B4-BE49-F238E27FC236}">
                <a16:creationId xmlns:a16="http://schemas.microsoft.com/office/drawing/2014/main" id="{C4653D9B-2CFA-C1D7-0501-35586438E031}"/>
              </a:ext>
            </a:extLst>
          </p:cNvPr>
          <p:cNvSpPr txBox="1"/>
          <p:nvPr/>
        </p:nvSpPr>
        <p:spPr>
          <a:xfrm>
            <a:off x="0" y="4806522"/>
            <a:ext cx="1229824" cy="523220"/>
          </a:xfrm>
          <a:prstGeom prst="rect">
            <a:avLst/>
          </a:prstGeom>
          <a:noFill/>
        </p:spPr>
        <p:txBody>
          <a:bodyPr wrap="none" rtlCol="0">
            <a:spAutoFit/>
          </a:bodyPr>
          <a:lstStyle/>
          <a:p>
            <a:r>
              <a:rPr lang="en-US" sz="2800" dirty="0"/>
              <a:t>Output</a:t>
            </a:r>
          </a:p>
        </p:txBody>
      </p:sp>
      <p:cxnSp>
        <p:nvCxnSpPr>
          <p:cNvPr id="12" name="Straight Connector 11">
            <a:extLst>
              <a:ext uri="{FF2B5EF4-FFF2-40B4-BE49-F238E27FC236}">
                <a16:creationId xmlns:a16="http://schemas.microsoft.com/office/drawing/2014/main" id="{7C836195-0111-E6E3-26C8-474B9F2A57BD}"/>
              </a:ext>
            </a:extLst>
          </p:cNvPr>
          <p:cNvCxnSpPr/>
          <p:nvPr/>
        </p:nvCxnSpPr>
        <p:spPr>
          <a:xfrm>
            <a:off x="2089363" y="3845167"/>
            <a:ext cx="49652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40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C867-A20F-8334-BE3C-6C30993CBE1E}"/>
              </a:ext>
            </a:extLst>
          </p:cNvPr>
          <p:cNvSpPr>
            <a:spLocks noGrp="1"/>
          </p:cNvSpPr>
          <p:nvPr>
            <p:ph type="title"/>
          </p:nvPr>
        </p:nvSpPr>
        <p:spPr/>
        <p:txBody>
          <a:bodyPr/>
          <a:lstStyle/>
          <a:p>
            <a:r>
              <a:rPr lang="en-US" dirty="0"/>
              <a:t>Logo and User Interfaces</a:t>
            </a:r>
          </a:p>
        </p:txBody>
      </p:sp>
      <p:pic>
        <p:nvPicPr>
          <p:cNvPr id="9" name="Content Placeholder 8">
            <a:extLst>
              <a:ext uri="{FF2B5EF4-FFF2-40B4-BE49-F238E27FC236}">
                <a16:creationId xmlns:a16="http://schemas.microsoft.com/office/drawing/2014/main" id="{4DFBA526-0836-D96D-02A0-03C9CC4BE07F}"/>
              </a:ext>
            </a:extLst>
          </p:cNvPr>
          <p:cNvPicPr>
            <a:picLocks noGrp="1" noChangeAspect="1"/>
          </p:cNvPicPr>
          <p:nvPr>
            <p:ph sz="quarter" idx="13"/>
          </p:nvPr>
        </p:nvPicPr>
        <p:blipFill>
          <a:blip r:embed="rId2"/>
          <a:stretch>
            <a:fillRect/>
          </a:stretch>
        </p:blipFill>
        <p:spPr>
          <a:xfrm>
            <a:off x="268263" y="3382378"/>
            <a:ext cx="3362325" cy="2808648"/>
          </a:xfrm>
        </p:spPr>
      </p:pic>
      <p:sp>
        <p:nvSpPr>
          <p:cNvPr id="6" name="Text Placeholder 5">
            <a:extLst>
              <a:ext uri="{FF2B5EF4-FFF2-40B4-BE49-F238E27FC236}">
                <a16:creationId xmlns:a16="http://schemas.microsoft.com/office/drawing/2014/main" id="{B1CE8528-3A4D-124F-B359-19F8602D51B8}"/>
              </a:ext>
            </a:extLst>
          </p:cNvPr>
          <p:cNvSpPr>
            <a:spLocks noGrp="1"/>
          </p:cNvSpPr>
          <p:nvPr>
            <p:ph type="body" sz="quarter" idx="14"/>
          </p:nvPr>
        </p:nvSpPr>
        <p:spPr/>
        <p:txBody>
          <a:bodyPr/>
          <a:lstStyle/>
          <a:p>
            <a:endParaRPr lang="en-US"/>
          </a:p>
        </p:txBody>
      </p:sp>
      <p:pic>
        <p:nvPicPr>
          <p:cNvPr id="11" name="Content Placeholder 10">
            <a:extLst>
              <a:ext uri="{FF2B5EF4-FFF2-40B4-BE49-F238E27FC236}">
                <a16:creationId xmlns:a16="http://schemas.microsoft.com/office/drawing/2014/main" id="{640D3D5E-DAED-D2FC-870F-883A7DAA3DA9}"/>
              </a:ext>
            </a:extLst>
          </p:cNvPr>
          <p:cNvPicPr>
            <a:picLocks noGrp="1" noChangeAspect="1"/>
          </p:cNvPicPr>
          <p:nvPr>
            <p:ph sz="quarter" idx="15"/>
          </p:nvPr>
        </p:nvPicPr>
        <p:blipFill>
          <a:blip r:embed="rId3"/>
          <a:stretch>
            <a:fillRect/>
          </a:stretch>
        </p:blipFill>
        <p:spPr>
          <a:xfrm>
            <a:off x="1710374" y="1842566"/>
            <a:ext cx="1638300" cy="1193800"/>
          </a:xfrm>
        </p:spPr>
      </p:pic>
      <p:sp>
        <p:nvSpPr>
          <p:cNvPr id="13" name="TextBox 12">
            <a:extLst>
              <a:ext uri="{FF2B5EF4-FFF2-40B4-BE49-F238E27FC236}">
                <a16:creationId xmlns:a16="http://schemas.microsoft.com/office/drawing/2014/main" id="{6A44A069-6207-C150-0E97-D60298466DF8}"/>
              </a:ext>
            </a:extLst>
          </p:cNvPr>
          <p:cNvSpPr txBox="1"/>
          <p:nvPr/>
        </p:nvSpPr>
        <p:spPr>
          <a:xfrm>
            <a:off x="268263" y="1941801"/>
            <a:ext cx="932739" cy="646331"/>
          </a:xfrm>
          <a:prstGeom prst="rect">
            <a:avLst/>
          </a:prstGeom>
          <a:noFill/>
        </p:spPr>
        <p:txBody>
          <a:bodyPr wrap="square" rtlCol="0">
            <a:spAutoFit/>
          </a:bodyPr>
          <a:lstStyle/>
          <a:p>
            <a:r>
              <a:rPr lang="en-US" sz="3600" dirty="0"/>
              <a:t>R:</a:t>
            </a:r>
          </a:p>
        </p:txBody>
      </p:sp>
      <p:sp>
        <p:nvSpPr>
          <p:cNvPr id="14" name="TextBox 13">
            <a:extLst>
              <a:ext uri="{FF2B5EF4-FFF2-40B4-BE49-F238E27FC236}">
                <a16:creationId xmlns:a16="http://schemas.microsoft.com/office/drawing/2014/main" id="{B9117E8F-497A-A0CB-BA41-80EC8BB1F367}"/>
              </a:ext>
            </a:extLst>
          </p:cNvPr>
          <p:cNvSpPr txBox="1"/>
          <p:nvPr/>
        </p:nvSpPr>
        <p:spPr>
          <a:xfrm>
            <a:off x="2212770" y="3041374"/>
            <a:ext cx="633507" cy="369332"/>
          </a:xfrm>
          <a:prstGeom prst="rect">
            <a:avLst/>
          </a:prstGeom>
          <a:noFill/>
        </p:spPr>
        <p:txBody>
          <a:bodyPr wrap="none" rtlCol="0">
            <a:spAutoFit/>
          </a:bodyPr>
          <a:lstStyle/>
          <a:p>
            <a:r>
              <a:rPr lang="en-US" dirty="0"/>
              <a:t>Logo</a:t>
            </a:r>
          </a:p>
        </p:txBody>
      </p:sp>
      <p:sp>
        <p:nvSpPr>
          <p:cNvPr id="15" name="TextBox 14">
            <a:extLst>
              <a:ext uri="{FF2B5EF4-FFF2-40B4-BE49-F238E27FC236}">
                <a16:creationId xmlns:a16="http://schemas.microsoft.com/office/drawing/2014/main" id="{F6116D40-7BB5-7EAC-FD2D-039CDF134781}"/>
              </a:ext>
            </a:extLst>
          </p:cNvPr>
          <p:cNvSpPr txBox="1"/>
          <p:nvPr/>
        </p:nvSpPr>
        <p:spPr>
          <a:xfrm>
            <a:off x="1195596" y="6162698"/>
            <a:ext cx="1507657" cy="369332"/>
          </a:xfrm>
          <a:prstGeom prst="rect">
            <a:avLst/>
          </a:prstGeom>
          <a:noFill/>
        </p:spPr>
        <p:txBody>
          <a:bodyPr wrap="none" rtlCol="0">
            <a:spAutoFit/>
          </a:bodyPr>
          <a:lstStyle/>
          <a:p>
            <a:r>
              <a:rPr lang="en-US" dirty="0"/>
              <a:t>User Interface</a:t>
            </a:r>
          </a:p>
        </p:txBody>
      </p:sp>
      <p:pic>
        <p:nvPicPr>
          <p:cNvPr id="21" name="Picture 20">
            <a:extLst>
              <a:ext uri="{FF2B5EF4-FFF2-40B4-BE49-F238E27FC236}">
                <a16:creationId xmlns:a16="http://schemas.microsoft.com/office/drawing/2014/main" id="{22A9D7AE-A059-E545-0FDB-C7A1EAD29FA5}"/>
              </a:ext>
            </a:extLst>
          </p:cNvPr>
          <p:cNvPicPr>
            <a:picLocks noChangeAspect="1"/>
          </p:cNvPicPr>
          <p:nvPr/>
        </p:nvPicPr>
        <p:blipFill>
          <a:blip r:embed="rId4"/>
          <a:stretch>
            <a:fillRect/>
          </a:stretch>
        </p:blipFill>
        <p:spPr>
          <a:xfrm>
            <a:off x="7615450" y="1941801"/>
            <a:ext cx="1215175" cy="1198605"/>
          </a:xfrm>
          <a:prstGeom prst="rect">
            <a:avLst/>
          </a:prstGeom>
        </p:spPr>
      </p:pic>
      <p:sp>
        <p:nvSpPr>
          <p:cNvPr id="22" name="TextBox 21">
            <a:extLst>
              <a:ext uri="{FF2B5EF4-FFF2-40B4-BE49-F238E27FC236}">
                <a16:creationId xmlns:a16="http://schemas.microsoft.com/office/drawing/2014/main" id="{2B76DBCD-1DA9-4319-3501-E9264E33FFCF}"/>
              </a:ext>
            </a:extLst>
          </p:cNvPr>
          <p:cNvSpPr txBox="1"/>
          <p:nvPr/>
        </p:nvSpPr>
        <p:spPr>
          <a:xfrm>
            <a:off x="7877611" y="3059668"/>
            <a:ext cx="633507" cy="369332"/>
          </a:xfrm>
          <a:prstGeom prst="rect">
            <a:avLst/>
          </a:prstGeom>
          <a:noFill/>
        </p:spPr>
        <p:txBody>
          <a:bodyPr wrap="none" rtlCol="0">
            <a:spAutoFit/>
          </a:bodyPr>
          <a:lstStyle/>
          <a:p>
            <a:r>
              <a:rPr lang="en-US" dirty="0"/>
              <a:t>Logo</a:t>
            </a:r>
          </a:p>
        </p:txBody>
      </p:sp>
      <p:pic>
        <p:nvPicPr>
          <p:cNvPr id="24" name="Picture 23">
            <a:extLst>
              <a:ext uri="{FF2B5EF4-FFF2-40B4-BE49-F238E27FC236}">
                <a16:creationId xmlns:a16="http://schemas.microsoft.com/office/drawing/2014/main" id="{4802D032-3925-DA92-78B1-48A8D44F2C5E}"/>
              </a:ext>
            </a:extLst>
          </p:cNvPr>
          <p:cNvPicPr>
            <a:picLocks noChangeAspect="1"/>
          </p:cNvPicPr>
          <p:nvPr/>
        </p:nvPicPr>
        <p:blipFill>
          <a:blip r:embed="rId5"/>
          <a:stretch>
            <a:fillRect/>
          </a:stretch>
        </p:blipFill>
        <p:spPr>
          <a:xfrm>
            <a:off x="4004451" y="3410706"/>
            <a:ext cx="4777686" cy="2751992"/>
          </a:xfrm>
          <a:prstGeom prst="rect">
            <a:avLst/>
          </a:prstGeom>
        </p:spPr>
      </p:pic>
      <p:sp>
        <p:nvSpPr>
          <p:cNvPr id="25" name="TextBox 24">
            <a:extLst>
              <a:ext uri="{FF2B5EF4-FFF2-40B4-BE49-F238E27FC236}">
                <a16:creationId xmlns:a16="http://schemas.microsoft.com/office/drawing/2014/main" id="{345832FA-714D-0A8C-A046-63C03422D168}"/>
              </a:ext>
            </a:extLst>
          </p:cNvPr>
          <p:cNvSpPr txBox="1"/>
          <p:nvPr/>
        </p:nvSpPr>
        <p:spPr>
          <a:xfrm>
            <a:off x="5686920" y="6191026"/>
            <a:ext cx="1507657" cy="369332"/>
          </a:xfrm>
          <a:prstGeom prst="rect">
            <a:avLst/>
          </a:prstGeom>
          <a:noFill/>
        </p:spPr>
        <p:txBody>
          <a:bodyPr wrap="none" rtlCol="0">
            <a:spAutoFit/>
          </a:bodyPr>
          <a:lstStyle/>
          <a:p>
            <a:r>
              <a:rPr lang="en-US" dirty="0"/>
              <a:t>User Interface</a:t>
            </a:r>
          </a:p>
        </p:txBody>
      </p:sp>
      <p:sp>
        <p:nvSpPr>
          <p:cNvPr id="26" name="TextBox 25">
            <a:extLst>
              <a:ext uri="{FF2B5EF4-FFF2-40B4-BE49-F238E27FC236}">
                <a16:creationId xmlns:a16="http://schemas.microsoft.com/office/drawing/2014/main" id="{23AA20B1-44A6-5587-4EEA-B5057A00F35F}"/>
              </a:ext>
            </a:extLst>
          </p:cNvPr>
          <p:cNvSpPr txBox="1"/>
          <p:nvPr/>
        </p:nvSpPr>
        <p:spPr>
          <a:xfrm>
            <a:off x="3997483" y="1898340"/>
            <a:ext cx="2089418" cy="646331"/>
          </a:xfrm>
          <a:prstGeom prst="rect">
            <a:avLst/>
          </a:prstGeom>
          <a:noFill/>
        </p:spPr>
        <p:txBody>
          <a:bodyPr wrap="square" rtlCol="0">
            <a:spAutoFit/>
          </a:bodyPr>
          <a:lstStyle/>
          <a:p>
            <a:r>
              <a:rPr lang="en-US" sz="3600" dirty="0"/>
              <a:t>RStudio:</a:t>
            </a:r>
          </a:p>
        </p:txBody>
      </p:sp>
      <p:cxnSp>
        <p:nvCxnSpPr>
          <p:cNvPr id="28" name="Straight Connector 27">
            <a:extLst>
              <a:ext uri="{FF2B5EF4-FFF2-40B4-BE49-F238E27FC236}">
                <a16:creationId xmlns:a16="http://schemas.microsoft.com/office/drawing/2014/main" id="{5BCBA621-A5D6-37DC-6300-4CE9B566F192}"/>
              </a:ext>
            </a:extLst>
          </p:cNvPr>
          <p:cNvCxnSpPr/>
          <p:nvPr/>
        </p:nvCxnSpPr>
        <p:spPr>
          <a:xfrm>
            <a:off x="3821373" y="1842566"/>
            <a:ext cx="0" cy="4571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82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95C8-CF57-A30A-D686-01C59EF8F539}"/>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22FCAEE4-DC13-258A-E626-32365A25E06E}"/>
              </a:ext>
            </a:extLst>
          </p:cNvPr>
          <p:cNvSpPr txBox="1"/>
          <p:nvPr/>
        </p:nvSpPr>
        <p:spPr>
          <a:xfrm>
            <a:off x="234462" y="386862"/>
            <a:ext cx="8510953" cy="2739211"/>
          </a:xfrm>
          <a:prstGeom prst="rect">
            <a:avLst/>
          </a:prstGeom>
          <a:noFill/>
        </p:spPr>
        <p:txBody>
          <a:bodyPr wrap="square" rtlCol="0">
            <a:spAutoFit/>
          </a:bodyPr>
          <a:lstStyle/>
          <a:p>
            <a:r>
              <a:rPr lang="en-US" sz="2800" dirty="0"/>
              <a:t>How is the output file created?</a:t>
            </a:r>
          </a:p>
          <a:p>
            <a:endParaRPr lang="en-US" dirty="0"/>
          </a:p>
          <a:p>
            <a:r>
              <a:rPr lang="en-US" dirty="0"/>
              <a:t>Up until now, we have only seen how to manage or organize an R Markdown file. But how is the output file created? What does it look like?</a:t>
            </a:r>
          </a:p>
          <a:p>
            <a:endParaRPr lang="en-US" dirty="0"/>
          </a:p>
          <a:p>
            <a:r>
              <a:rPr lang="en-US" dirty="0"/>
              <a:t>To create the output file, mostly the html file, we need to `knit` the R Markdown file. This can be done by clicking on the                    icon in the top center of the document tab on the source pane. The output html file generated will be saved in the same folder as the original .</a:t>
            </a:r>
            <a:r>
              <a:rPr lang="en-US" dirty="0" err="1"/>
              <a:t>Rmd</a:t>
            </a:r>
            <a:r>
              <a:rPr lang="en-US" dirty="0"/>
              <a:t> file. </a:t>
            </a:r>
          </a:p>
        </p:txBody>
      </p:sp>
      <p:pic>
        <p:nvPicPr>
          <p:cNvPr id="5" name="Picture 4">
            <a:extLst>
              <a:ext uri="{FF2B5EF4-FFF2-40B4-BE49-F238E27FC236}">
                <a16:creationId xmlns:a16="http://schemas.microsoft.com/office/drawing/2014/main" id="{E77F964F-573E-B26C-F616-9753440C8B83}"/>
              </a:ext>
            </a:extLst>
          </p:cNvPr>
          <p:cNvPicPr>
            <a:picLocks noChangeAspect="1"/>
          </p:cNvPicPr>
          <p:nvPr/>
        </p:nvPicPr>
        <p:blipFill>
          <a:blip r:embed="rId2"/>
          <a:stretch>
            <a:fillRect/>
          </a:stretch>
        </p:blipFill>
        <p:spPr>
          <a:xfrm>
            <a:off x="3168650" y="2218430"/>
            <a:ext cx="977900" cy="254000"/>
          </a:xfrm>
          <a:prstGeom prst="rect">
            <a:avLst/>
          </a:prstGeom>
        </p:spPr>
      </p:pic>
      <p:pic>
        <p:nvPicPr>
          <p:cNvPr id="9" name="Picture 8">
            <a:extLst>
              <a:ext uri="{FF2B5EF4-FFF2-40B4-BE49-F238E27FC236}">
                <a16:creationId xmlns:a16="http://schemas.microsoft.com/office/drawing/2014/main" id="{AA8285D9-A622-7B2D-77E3-4163C2902849}"/>
              </a:ext>
            </a:extLst>
          </p:cNvPr>
          <p:cNvPicPr>
            <a:picLocks noChangeAspect="1"/>
          </p:cNvPicPr>
          <p:nvPr/>
        </p:nvPicPr>
        <p:blipFill>
          <a:blip r:embed="rId3"/>
          <a:stretch>
            <a:fillRect/>
          </a:stretch>
        </p:blipFill>
        <p:spPr>
          <a:xfrm>
            <a:off x="0" y="3196304"/>
            <a:ext cx="4242917" cy="3661696"/>
          </a:xfrm>
          <a:prstGeom prst="rect">
            <a:avLst/>
          </a:prstGeom>
        </p:spPr>
      </p:pic>
      <p:sp>
        <p:nvSpPr>
          <p:cNvPr id="10" name="Oval 9">
            <a:extLst>
              <a:ext uri="{FF2B5EF4-FFF2-40B4-BE49-F238E27FC236}">
                <a16:creationId xmlns:a16="http://schemas.microsoft.com/office/drawing/2014/main" id="{748A1078-514E-F297-B8EA-0FE32A8EFF39}"/>
              </a:ext>
            </a:extLst>
          </p:cNvPr>
          <p:cNvSpPr/>
          <p:nvPr/>
        </p:nvSpPr>
        <p:spPr>
          <a:xfrm>
            <a:off x="1594338" y="3329354"/>
            <a:ext cx="269631" cy="204929"/>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1261C33-1DE8-5310-C116-903B42FF2F06}"/>
              </a:ext>
            </a:extLst>
          </p:cNvPr>
          <p:cNvPicPr>
            <a:picLocks noChangeAspect="1"/>
          </p:cNvPicPr>
          <p:nvPr/>
        </p:nvPicPr>
        <p:blipFill>
          <a:blip r:embed="rId4"/>
          <a:stretch>
            <a:fillRect/>
          </a:stretch>
        </p:blipFill>
        <p:spPr>
          <a:xfrm>
            <a:off x="5251939" y="2813538"/>
            <a:ext cx="3657600" cy="4044462"/>
          </a:xfrm>
          <a:prstGeom prst="rect">
            <a:avLst/>
          </a:prstGeom>
        </p:spPr>
      </p:pic>
      <p:cxnSp>
        <p:nvCxnSpPr>
          <p:cNvPr id="14" name="Straight Arrow Connector 13">
            <a:extLst>
              <a:ext uri="{FF2B5EF4-FFF2-40B4-BE49-F238E27FC236}">
                <a16:creationId xmlns:a16="http://schemas.microsoft.com/office/drawing/2014/main" id="{E260F1C4-92B1-63FC-17F9-DD0532D8B659}"/>
              </a:ext>
            </a:extLst>
          </p:cNvPr>
          <p:cNvCxnSpPr/>
          <p:nvPr/>
        </p:nvCxnSpPr>
        <p:spPr>
          <a:xfrm>
            <a:off x="4419600" y="4712677"/>
            <a:ext cx="45720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613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B0E1-EE91-A9E6-9B19-70E24FC3DF1F}"/>
              </a:ext>
            </a:extLst>
          </p:cNvPr>
          <p:cNvSpPr>
            <a:spLocks noGrp="1"/>
          </p:cNvSpPr>
          <p:nvPr>
            <p:ph type="title"/>
          </p:nvPr>
        </p:nvSpPr>
        <p:spPr/>
        <p:txBody>
          <a:bodyPr/>
          <a:lstStyle/>
          <a:p>
            <a:r>
              <a:rPr lang="en-US" dirty="0"/>
              <a:t>Why an R Markdown file?</a:t>
            </a:r>
          </a:p>
        </p:txBody>
      </p:sp>
      <p:sp>
        <p:nvSpPr>
          <p:cNvPr id="4" name="Text Placeholder 3">
            <a:extLst>
              <a:ext uri="{FF2B5EF4-FFF2-40B4-BE49-F238E27FC236}">
                <a16:creationId xmlns:a16="http://schemas.microsoft.com/office/drawing/2014/main" id="{96F159E8-6E02-B310-382F-3B6725851E10}"/>
              </a:ext>
            </a:extLst>
          </p:cNvPr>
          <p:cNvSpPr>
            <a:spLocks noGrp="1"/>
          </p:cNvSpPr>
          <p:nvPr>
            <p:ph type="body" sz="quarter" idx="14"/>
          </p:nvPr>
        </p:nvSpPr>
        <p:spPr/>
        <p:txBody>
          <a:bodyPr/>
          <a:lstStyle/>
          <a:p>
            <a:endParaRPr lang="en-US"/>
          </a:p>
        </p:txBody>
      </p:sp>
      <p:sp>
        <p:nvSpPr>
          <p:cNvPr id="10" name="Content Placeholder 9">
            <a:extLst>
              <a:ext uri="{FF2B5EF4-FFF2-40B4-BE49-F238E27FC236}">
                <a16:creationId xmlns:a16="http://schemas.microsoft.com/office/drawing/2014/main" id="{0ECC0C23-A22C-658A-6EB9-70BE2FA5E36F}"/>
              </a:ext>
            </a:extLst>
          </p:cNvPr>
          <p:cNvSpPr>
            <a:spLocks noGrp="1"/>
          </p:cNvSpPr>
          <p:nvPr>
            <p:ph sz="quarter" idx="13"/>
          </p:nvPr>
        </p:nvSpPr>
        <p:spPr>
          <a:xfrm>
            <a:off x="370021" y="1810126"/>
            <a:ext cx="8281610" cy="4446053"/>
          </a:xfrm>
        </p:spPr>
        <p:txBody>
          <a:bodyPr>
            <a:normAutofit/>
          </a:bodyPr>
          <a:lstStyle/>
          <a:p>
            <a:r>
              <a:rPr lang="en-US" dirty="0"/>
              <a:t>RStudio provides other file formats such as the R script (.R file) but it can only save the code. R scripts are ideal for writing and executing code for analysis. Any text inserted has to begin with hashtags and cannot be anything other than regular text.</a:t>
            </a:r>
          </a:p>
          <a:p>
            <a:r>
              <a:rPr lang="en-US" dirty="0"/>
              <a:t>R Markdown is preferred over other R format files due to its ability to create a single, dynamic document that combines code, commentary, and results into a high-quality report</a:t>
            </a:r>
            <a:r>
              <a:rPr lang="en-US" b="0" i="0" u="none" strike="noStrike" dirty="0">
                <a:solidFill>
                  <a:srgbClr val="0A0A0A"/>
                </a:solidFill>
                <a:effectLst/>
                <a:latin typeface="Google Sans"/>
              </a:rPr>
              <a:t>.</a:t>
            </a:r>
          </a:p>
          <a:p>
            <a:r>
              <a:rPr lang="en-US" dirty="0">
                <a:solidFill>
                  <a:srgbClr val="0A0A0A"/>
                </a:solidFill>
                <a:latin typeface="Google Sans"/>
              </a:rPr>
              <a:t>Its outputs are often compatible with regular computer software, making it easier to view the documents. Since it also includes the output of the codes, it makes it easier to share your work with others.</a:t>
            </a:r>
          </a:p>
          <a:p>
            <a:pPr marL="0" indent="0">
              <a:buNone/>
            </a:pPr>
            <a:endParaRPr lang="en-US" dirty="0">
              <a:solidFill>
                <a:srgbClr val="0A0A0A"/>
              </a:solidFill>
              <a:latin typeface="Google Sans"/>
            </a:endParaRPr>
          </a:p>
          <a:p>
            <a:pPr marL="0" indent="0">
              <a:buNone/>
            </a:pPr>
            <a:r>
              <a:rPr lang="en-US" dirty="0"/>
              <a:t>Useful Link: </a:t>
            </a:r>
            <a:r>
              <a:rPr lang="en-US" dirty="0">
                <a:hlinkClick r:id="rId3"/>
              </a:rPr>
              <a:t>https://</a:t>
            </a:r>
            <a:r>
              <a:rPr lang="en-US" dirty="0" err="1">
                <a:hlinkClick r:id="rId3"/>
              </a:rPr>
              <a:t>bookdown.org</a:t>
            </a:r>
            <a:r>
              <a:rPr lang="en-US" dirty="0">
                <a:hlinkClick r:id="rId3"/>
              </a:rPr>
              <a:t>/</a:t>
            </a:r>
            <a:r>
              <a:rPr lang="en-US" dirty="0" err="1">
                <a:hlinkClick r:id="rId3"/>
              </a:rPr>
              <a:t>yihui</a:t>
            </a:r>
            <a:r>
              <a:rPr lang="en-US" dirty="0">
                <a:hlinkClick r:id="rId3"/>
              </a:rPr>
              <a:t>/</a:t>
            </a:r>
            <a:r>
              <a:rPr lang="en-US" dirty="0" err="1">
                <a:hlinkClick r:id="rId3"/>
              </a:rPr>
              <a:t>rmarkdown</a:t>
            </a:r>
            <a:r>
              <a:rPr lang="en-US" dirty="0">
                <a:hlinkClick r:id="rId3"/>
              </a:rPr>
              <a:t>/</a:t>
            </a:r>
            <a:r>
              <a:rPr lang="en-US" dirty="0" err="1">
                <a:hlinkClick r:id="rId3"/>
              </a:rPr>
              <a:t>rmdformats.html</a:t>
            </a:r>
            <a:endParaRPr lang="en-US" dirty="0"/>
          </a:p>
          <a:p>
            <a:pPr marL="0" indent="0">
              <a:buNone/>
            </a:pPr>
            <a:endParaRPr lang="en-US" dirty="0"/>
          </a:p>
        </p:txBody>
      </p:sp>
    </p:spTree>
    <p:extLst>
      <p:ext uri="{BB962C8B-B14F-4D97-AF65-F5344CB8AC3E}">
        <p14:creationId xmlns:p14="http://schemas.microsoft.com/office/powerpoint/2010/main" val="1940631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4F61-C4AA-A1C0-6847-5A8CA64A46A8}"/>
              </a:ext>
            </a:extLst>
          </p:cNvPr>
          <p:cNvSpPr>
            <a:spLocks noGrp="1"/>
          </p:cNvSpPr>
          <p:nvPr>
            <p:ph type="title"/>
          </p:nvPr>
        </p:nvSpPr>
        <p:spPr/>
        <p:txBody>
          <a:bodyPr/>
          <a:lstStyle/>
          <a:p>
            <a:r>
              <a:rPr lang="en-US" dirty="0"/>
              <a:t>Setting the Directory for STAT 240 in your devices</a:t>
            </a:r>
          </a:p>
        </p:txBody>
      </p:sp>
      <p:sp>
        <p:nvSpPr>
          <p:cNvPr id="3" name="Content Placeholder 2">
            <a:extLst>
              <a:ext uri="{FF2B5EF4-FFF2-40B4-BE49-F238E27FC236}">
                <a16:creationId xmlns:a16="http://schemas.microsoft.com/office/drawing/2014/main" id="{0E41D31B-52B1-592F-8779-2EBE7076ECE8}"/>
              </a:ext>
            </a:extLst>
          </p:cNvPr>
          <p:cNvSpPr>
            <a:spLocks noGrp="1"/>
          </p:cNvSpPr>
          <p:nvPr>
            <p:ph sz="quarter" idx="13"/>
          </p:nvPr>
        </p:nvSpPr>
        <p:spPr>
          <a:xfrm>
            <a:off x="370020" y="1810126"/>
            <a:ext cx="8398841" cy="4446053"/>
          </a:xfrm>
        </p:spPr>
        <p:txBody>
          <a:bodyPr/>
          <a:lstStyle/>
          <a:p>
            <a:r>
              <a:rPr lang="en-US" dirty="0"/>
              <a:t>Your HWs and DIS will use these paths that will help automatically load datasets and save your files.</a:t>
            </a:r>
          </a:p>
          <a:p>
            <a:r>
              <a:rPr lang="en-US" dirty="0"/>
              <a:t>You can do it manually, but it’s a little complicated. You can write your own paths, which I will show you how to do later, but I don’t recommend it until and unless you know what you are doing.</a:t>
            </a:r>
          </a:p>
          <a:p>
            <a:endParaRPr lang="en-US" dirty="0"/>
          </a:p>
          <a:p>
            <a:endParaRPr lang="en-US" dirty="0"/>
          </a:p>
        </p:txBody>
      </p:sp>
      <p:sp>
        <p:nvSpPr>
          <p:cNvPr id="4" name="Text Placeholder 3">
            <a:extLst>
              <a:ext uri="{FF2B5EF4-FFF2-40B4-BE49-F238E27FC236}">
                <a16:creationId xmlns:a16="http://schemas.microsoft.com/office/drawing/2014/main" id="{C1EA5B94-D832-C804-E98F-80E94102CD0E}"/>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F3C6CF95-1177-0178-2D7F-B326F9E5F7E6}"/>
              </a:ext>
            </a:extLst>
          </p:cNvPr>
          <p:cNvPicPr>
            <a:picLocks noChangeAspect="1"/>
          </p:cNvPicPr>
          <p:nvPr/>
        </p:nvPicPr>
        <p:blipFill rotWithShape="1">
          <a:blip r:embed="rId2"/>
          <a:srcRect r="49941"/>
          <a:stretch/>
        </p:blipFill>
        <p:spPr>
          <a:xfrm>
            <a:off x="3909646" y="3708409"/>
            <a:ext cx="2491154" cy="2763549"/>
          </a:xfrm>
          <a:prstGeom prst="rect">
            <a:avLst/>
          </a:prstGeom>
        </p:spPr>
      </p:pic>
      <p:sp>
        <p:nvSpPr>
          <p:cNvPr id="6" name="TextBox 5">
            <a:extLst>
              <a:ext uri="{FF2B5EF4-FFF2-40B4-BE49-F238E27FC236}">
                <a16:creationId xmlns:a16="http://schemas.microsoft.com/office/drawing/2014/main" id="{40512B3B-BD4B-1B28-AF7C-7C52942D41B1}"/>
              </a:ext>
            </a:extLst>
          </p:cNvPr>
          <p:cNvSpPr txBox="1"/>
          <p:nvPr/>
        </p:nvSpPr>
        <p:spPr>
          <a:xfrm>
            <a:off x="370020" y="4360985"/>
            <a:ext cx="3300046" cy="646331"/>
          </a:xfrm>
          <a:prstGeom prst="rect">
            <a:avLst/>
          </a:prstGeom>
          <a:noFill/>
        </p:spPr>
        <p:txBody>
          <a:bodyPr wrap="square" rtlCol="0">
            <a:spAutoFit/>
          </a:bodyPr>
          <a:lstStyle/>
          <a:p>
            <a:r>
              <a:rPr lang="en-US" dirty="0"/>
              <a:t>All of you should set up your directories to look like this:</a:t>
            </a:r>
          </a:p>
        </p:txBody>
      </p:sp>
      <p:sp>
        <p:nvSpPr>
          <p:cNvPr id="7" name="TextBox 6">
            <a:extLst>
              <a:ext uri="{FF2B5EF4-FFF2-40B4-BE49-F238E27FC236}">
                <a16:creationId xmlns:a16="http://schemas.microsoft.com/office/drawing/2014/main" id="{946CE308-9F83-7C09-269B-C5DF8C0E4516}"/>
              </a:ext>
            </a:extLst>
          </p:cNvPr>
          <p:cNvSpPr txBox="1"/>
          <p:nvPr/>
        </p:nvSpPr>
        <p:spPr>
          <a:xfrm>
            <a:off x="5913913" y="4203866"/>
            <a:ext cx="613652" cy="215444"/>
          </a:xfrm>
          <a:prstGeom prst="rect">
            <a:avLst/>
          </a:prstGeom>
          <a:solidFill>
            <a:schemeClr val="bg1"/>
          </a:solidFill>
        </p:spPr>
        <p:txBody>
          <a:bodyPr wrap="square" rtlCol="0">
            <a:spAutoFit/>
          </a:bodyPr>
          <a:lstStyle/>
          <a:p>
            <a:r>
              <a:rPr lang="en-US" sz="800" dirty="0"/>
              <a:t>lecture</a:t>
            </a:r>
          </a:p>
        </p:txBody>
      </p:sp>
      <p:sp>
        <p:nvSpPr>
          <p:cNvPr id="8" name="TextBox 7">
            <a:extLst>
              <a:ext uri="{FF2B5EF4-FFF2-40B4-BE49-F238E27FC236}">
                <a16:creationId xmlns:a16="http://schemas.microsoft.com/office/drawing/2014/main" id="{38E68B5D-FAC2-B5A0-D39B-AA6BAA55352B}"/>
              </a:ext>
            </a:extLst>
          </p:cNvPr>
          <p:cNvSpPr txBox="1"/>
          <p:nvPr/>
        </p:nvSpPr>
        <p:spPr>
          <a:xfrm>
            <a:off x="5913913" y="6195722"/>
            <a:ext cx="851354" cy="261610"/>
          </a:xfrm>
          <a:prstGeom prst="rect">
            <a:avLst/>
          </a:prstGeom>
          <a:solidFill>
            <a:schemeClr val="bg1"/>
          </a:solidFill>
        </p:spPr>
        <p:txBody>
          <a:bodyPr wrap="square" rtlCol="0">
            <a:spAutoFit/>
          </a:bodyPr>
          <a:lstStyle/>
          <a:p>
            <a:r>
              <a:rPr lang="en-US" sz="1050" dirty="0"/>
              <a:t>scripts</a:t>
            </a:r>
          </a:p>
        </p:txBody>
      </p:sp>
    </p:spTree>
    <p:extLst>
      <p:ext uri="{BB962C8B-B14F-4D97-AF65-F5344CB8AC3E}">
        <p14:creationId xmlns:p14="http://schemas.microsoft.com/office/powerpoint/2010/main" val="1429009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8CD66C-EA49-A095-1789-9CAD53BA175A}"/>
              </a:ext>
            </a:extLst>
          </p:cNvPr>
          <p:cNvSpPr>
            <a:spLocks noGrp="1"/>
          </p:cNvSpPr>
          <p:nvPr>
            <p:ph type="title"/>
          </p:nvPr>
        </p:nvSpPr>
        <p:spPr/>
        <p:txBody>
          <a:bodyPr/>
          <a:lstStyle/>
          <a:p>
            <a:endParaRPr lang="en-US"/>
          </a:p>
        </p:txBody>
      </p:sp>
      <p:sp>
        <p:nvSpPr>
          <p:cNvPr id="6" name="TextBox 5">
            <a:extLst>
              <a:ext uri="{FF2B5EF4-FFF2-40B4-BE49-F238E27FC236}">
                <a16:creationId xmlns:a16="http://schemas.microsoft.com/office/drawing/2014/main" id="{B98E0D23-4EDC-F62E-493F-1F99CBC7B696}"/>
              </a:ext>
            </a:extLst>
          </p:cNvPr>
          <p:cNvSpPr txBox="1"/>
          <p:nvPr/>
        </p:nvSpPr>
        <p:spPr>
          <a:xfrm>
            <a:off x="445477" y="1160584"/>
            <a:ext cx="8001001" cy="3416320"/>
          </a:xfrm>
          <a:prstGeom prst="rect">
            <a:avLst/>
          </a:prstGeom>
          <a:noFill/>
        </p:spPr>
        <p:txBody>
          <a:bodyPr wrap="square" rtlCol="0">
            <a:spAutoFit/>
          </a:bodyPr>
          <a:lstStyle/>
          <a:p>
            <a:r>
              <a:rPr lang="en-US" dirty="0"/>
              <a:t>All of your lecture RMD files, HWs, and DIS will already have the path to the directories written for you. You don’t need to change it if you set your directories the way shown in the previous slides.</a:t>
            </a:r>
          </a:p>
          <a:p>
            <a:endParaRPr lang="en-US" dirty="0"/>
          </a:p>
          <a:p>
            <a:r>
              <a:rPr lang="en-US" dirty="0"/>
              <a:t>If needed, you can manually write the path to directories:</a:t>
            </a:r>
          </a:p>
          <a:p>
            <a:endParaRPr lang="en-US" dirty="0"/>
          </a:p>
          <a:p>
            <a:r>
              <a:rPr lang="en-US" dirty="0"/>
              <a:t>Mac Users: “~/Desktop/STAT 240/name of the folder that you want to go to/name of the next folder/…/name of the file”</a:t>
            </a:r>
          </a:p>
          <a:p>
            <a:endParaRPr lang="en-US" dirty="0"/>
          </a:p>
          <a:p>
            <a:r>
              <a:rPr lang="en-US" dirty="0"/>
              <a:t>Window Users: “</a:t>
            </a:r>
            <a:r>
              <a:rPr lang="en-US" dirty="0" err="1"/>
              <a:t>C:User</a:t>
            </a:r>
            <a:r>
              <a:rPr lang="en-US" dirty="0"/>
              <a:t>/Desktop/STAT 240/name of the folder that you want to go to/name of the next folder/…/name of the file”</a:t>
            </a:r>
          </a:p>
          <a:p>
            <a:endParaRPr lang="en-US" dirty="0"/>
          </a:p>
        </p:txBody>
      </p:sp>
    </p:spTree>
    <p:extLst>
      <p:ext uri="{BB962C8B-B14F-4D97-AF65-F5344CB8AC3E}">
        <p14:creationId xmlns:p14="http://schemas.microsoft.com/office/powerpoint/2010/main" val="331238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C0AD-5D49-8D57-6CEB-509EC26EEE42}"/>
              </a:ext>
            </a:extLst>
          </p:cNvPr>
          <p:cNvSpPr>
            <a:spLocks noGrp="1"/>
          </p:cNvSpPr>
          <p:nvPr>
            <p:ph type="title"/>
          </p:nvPr>
        </p:nvSpPr>
        <p:spPr/>
        <p:txBody>
          <a:bodyPr/>
          <a:lstStyle/>
          <a:p>
            <a:r>
              <a:rPr lang="en-US" dirty="0"/>
              <a:t>Setting working directory in RStudio</a:t>
            </a:r>
          </a:p>
        </p:txBody>
      </p:sp>
      <p:sp>
        <p:nvSpPr>
          <p:cNvPr id="3" name="Content Placeholder 2">
            <a:extLst>
              <a:ext uri="{FF2B5EF4-FFF2-40B4-BE49-F238E27FC236}">
                <a16:creationId xmlns:a16="http://schemas.microsoft.com/office/drawing/2014/main" id="{7795214E-9CB0-27F2-8308-D9630D3C9DDB}"/>
              </a:ext>
            </a:extLst>
          </p:cNvPr>
          <p:cNvSpPr>
            <a:spLocks noGrp="1"/>
          </p:cNvSpPr>
          <p:nvPr>
            <p:ph sz="quarter" idx="13"/>
          </p:nvPr>
        </p:nvSpPr>
        <p:spPr>
          <a:xfrm>
            <a:off x="370020" y="1810126"/>
            <a:ext cx="8129211" cy="4446053"/>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Setting the working directory in R is crucial because it establishes a base location for all file input and output operations, ensuring that the script can reliably find source files and save output in a predictable place. There are several ways to do this. Two of the main ways you can use for this course:</a:t>
            </a:r>
          </a:p>
          <a:p>
            <a:r>
              <a:rPr lang="en-US" sz="1800" dirty="0">
                <a:latin typeface="Times New Roman" panose="02020603050405020304" pitchFamily="18" charset="0"/>
                <a:cs typeface="Times New Roman" panose="02020603050405020304" pitchFamily="18" charset="0"/>
              </a:rPr>
              <a:t>Using the console (the most effective method):</a:t>
            </a:r>
          </a:p>
          <a:p>
            <a:pPr marL="0" indent="0">
              <a:buNone/>
            </a:pPr>
            <a:r>
              <a:rPr lang="en-US" sz="1800" dirty="0">
                <a:latin typeface="Times New Roman" panose="02020603050405020304" pitchFamily="18" charset="0"/>
                <a:cs typeface="Times New Roman" panose="02020603050405020304" pitchFamily="18" charset="0"/>
              </a:rPr>
              <a:t>You can use the code </a:t>
            </a:r>
            <a:r>
              <a:rPr lang="en-US" sz="1800" dirty="0" err="1">
                <a:latin typeface="Times New Roman" panose="02020603050405020304" pitchFamily="18" charset="0"/>
                <a:cs typeface="Times New Roman" panose="02020603050405020304" pitchFamily="18" charset="0"/>
              </a:rPr>
              <a:t>setwd</a:t>
            </a:r>
            <a:r>
              <a:rPr lang="en-US" sz="1800" dirty="0">
                <a:latin typeface="Times New Roman" panose="02020603050405020304" pitchFamily="18" charset="0"/>
                <a:cs typeface="Times New Roman" panose="02020603050405020304" pitchFamily="18" charset="0"/>
              </a:rPr>
              <a:t>(“path to the folder”) to set a certain folder as the working directory. You can get an idea what your working directory is by using `</a:t>
            </a:r>
            <a:r>
              <a:rPr lang="en-US" sz="1800" dirty="0" err="1">
                <a:latin typeface="Times New Roman" panose="02020603050405020304" pitchFamily="18" charset="0"/>
                <a:cs typeface="Times New Roman" panose="02020603050405020304" pitchFamily="18" charset="0"/>
              </a:rPr>
              <a:t>getwd</a:t>
            </a:r>
            <a:r>
              <a:rPr lang="en-US" sz="1800" dirty="0">
                <a:latin typeface="Times New Roman" panose="02020603050405020304" pitchFamily="18" charset="0"/>
                <a:cs typeface="Times New Roman" panose="02020603050405020304" pitchFamily="18" charset="0"/>
              </a:rPr>
              <a:t>()` in the console. For example, I will set the STAT240 folder as my working directory:</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C00CB0D-D125-4C6E-9A66-FDCD86043F7C}"/>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79F725ED-643D-F295-F657-FF48D88D45FE}"/>
              </a:ext>
            </a:extLst>
          </p:cNvPr>
          <p:cNvPicPr>
            <a:picLocks noChangeAspect="1"/>
          </p:cNvPicPr>
          <p:nvPr/>
        </p:nvPicPr>
        <p:blipFill>
          <a:blip r:embed="rId2"/>
          <a:stretch>
            <a:fillRect/>
          </a:stretch>
        </p:blipFill>
        <p:spPr>
          <a:xfrm>
            <a:off x="2594102" y="5281247"/>
            <a:ext cx="3955795" cy="974932"/>
          </a:xfrm>
          <a:prstGeom prst="rect">
            <a:avLst/>
          </a:prstGeom>
        </p:spPr>
      </p:pic>
    </p:spTree>
    <p:extLst>
      <p:ext uri="{BB962C8B-B14F-4D97-AF65-F5344CB8AC3E}">
        <p14:creationId xmlns:p14="http://schemas.microsoft.com/office/powerpoint/2010/main" val="3214870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4683DD-FD6F-5E37-3B32-7165FA45A9C1}"/>
              </a:ext>
            </a:extLst>
          </p:cNvPr>
          <p:cNvSpPr>
            <a:spLocks noGrp="1"/>
          </p:cNvSpPr>
          <p:nvPr>
            <p:ph type="title"/>
          </p:nvPr>
        </p:nvSpPr>
        <p:spPr/>
        <p:txBody>
          <a:bodyPr/>
          <a:lstStyle/>
          <a:p>
            <a:endParaRPr lang="en-US"/>
          </a:p>
        </p:txBody>
      </p:sp>
      <p:sp>
        <p:nvSpPr>
          <p:cNvPr id="6" name="TextBox 5">
            <a:extLst>
              <a:ext uri="{FF2B5EF4-FFF2-40B4-BE49-F238E27FC236}">
                <a16:creationId xmlns:a16="http://schemas.microsoft.com/office/drawing/2014/main" id="{671457C5-BA1C-587E-F18B-07E7FD70BD21}"/>
              </a:ext>
            </a:extLst>
          </p:cNvPr>
          <p:cNvSpPr txBox="1"/>
          <p:nvPr/>
        </p:nvSpPr>
        <p:spPr>
          <a:xfrm>
            <a:off x="293076" y="833870"/>
            <a:ext cx="8628185" cy="1477328"/>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Using the Files tab (the shortcut):</a:t>
            </a:r>
          </a:p>
          <a:p>
            <a:pPr>
              <a:buClr>
                <a:schemeClr val="accent3"/>
              </a:buClr>
            </a:pPr>
            <a:endParaRPr lang="en-US" dirty="0">
              <a:latin typeface="Times New Roman" panose="02020603050405020304" pitchFamily="18" charset="0"/>
              <a:cs typeface="Times New Roman" panose="02020603050405020304" pitchFamily="18" charset="0"/>
            </a:endParaRPr>
          </a:p>
          <a:p>
            <a:pPr>
              <a:buClr>
                <a:schemeClr val="accent3"/>
              </a:buClr>
            </a:pPr>
            <a:r>
              <a:rPr lang="en-US" dirty="0">
                <a:latin typeface="Times New Roman" panose="02020603050405020304" pitchFamily="18" charset="0"/>
                <a:cs typeface="Times New Roman" panose="02020603050405020304" pitchFamily="18" charset="0"/>
              </a:rPr>
              <a:t>You can navigate to the desired folder in the Files tab, then use the widget's drop-down menu to set it as the working directory by clicking “Set As Working Directory”. You can check where the working directory is by clicking “Go To Working Directory”.</a:t>
            </a:r>
          </a:p>
        </p:txBody>
      </p:sp>
      <p:pic>
        <p:nvPicPr>
          <p:cNvPr id="10" name="Picture 9">
            <a:extLst>
              <a:ext uri="{FF2B5EF4-FFF2-40B4-BE49-F238E27FC236}">
                <a16:creationId xmlns:a16="http://schemas.microsoft.com/office/drawing/2014/main" id="{DB601AEB-420B-735F-320F-D7243F61BF41}"/>
              </a:ext>
            </a:extLst>
          </p:cNvPr>
          <p:cNvPicPr>
            <a:picLocks noChangeAspect="1"/>
          </p:cNvPicPr>
          <p:nvPr/>
        </p:nvPicPr>
        <p:blipFill>
          <a:blip r:embed="rId2"/>
          <a:stretch>
            <a:fillRect/>
          </a:stretch>
        </p:blipFill>
        <p:spPr>
          <a:xfrm>
            <a:off x="1577467" y="2311198"/>
            <a:ext cx="6294579" cy="3613061"/>
          </a:xfrm>
          <a:prstGeom prst="rect">
            <a:avLst/>
          </a:prstGeom>
        </p:spPr>
      </p:pic>
      <p:sp>
        <p:nvSpPr>
          <p:cNvPr id="11" name="Oval 10">
            <a:extLst>
              <a:ext uri="{FF2B5EF4-FFF2-40B4-BE49-F238E27FC236}">
                <a16:creationId xmlns:a16="http://schemas.microsoft.com/office/drawing/2014/main" id="{55972D4B-D0F9-20BE-F335-5BCF8E1294DE}"/>
              </a:ext>
            </a:extLst>
          </p:cNvPr>
          <p:cNvSpPr/>
          <p:nvPr/>
        </p:nvSpPr>
        <p:spPr>
          <a:xfrm>
            <a:off x="5326965" y="2529840"/>
            <a:ext cx="691661" cy="3223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ursor">
            <a:extLst>
              <a:ext uri="{FF2B5EF4-FFF2-40B4-BE49-F238E27FC236}">
                <a16:creationId xmlns:a16="http://schemas.microsoft.com/office/drawing/2014/main" id="{B64E2EB5-91D2-C73D-E0CD-51BBB6E507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7538" y="4997692"/>
            <a:ext cx="187903" cy="187903"/>
          </a:xfrm>
          <a:prstGeom prst="rect">
            <a:avLst/>
          </a:prstGeom>
        </p:spPr>
      </p:pic>
      <p:sp>
        <p:nvSpPr>
          <p:cNvPr id="13" name="TextBox 12">
            <a:extLst>
              <a:ext uri="{FF2B5EF4-FFF2-40B4-BE49-F238E27FC236}">
                <a16:creationId xmlns:a16="http://schemas.microsoft.com/office/drawing/2014/main" id="{5DCCA15E-0C01-8229-EC0E-E04D3A3262D7}"/>
              </a:ext>
            </a:extLst>
          </p:cNvPr>
          <p:cNvSpPr txBox="1"/>
          <p:nvPr/>
        </p:nvSpPr>
        <p:spPr>
          <a:xfrm>
            <a:off x="187568" y="6115494"/>
            <a:ext cx="88392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method poses problems for some Windows user as it’s difficult to locate the Desktop in the Files tab, you can use method in the previous slide or come meet me.</a:t>
            </a:r>
          </a:p>
        </p:txBody>
      </p:sp>
    </p:spTree>
    <p:extLst>
      <p:ext uri="{BB962C8B-B14F-4D97-AF65-F5344CB8AC3E}">
        <p14:creationId xmlns:p14="http://schemas.microsoft.com/office/powerpoint/2010/main" val="1796309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B827-16FE-920A-23F1-90EFB26E79B4}"/>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5619E8A2-DE87-CF06-9C25-AF57DC2BC034}"/>
              </a:ext>
            </a:extLst>
          </p:cNvPr>
          <p:cNvSpPr txBox="1"/>
          <p:nvPr/>
        </p:nvSpPr>
        <p:spPr>
          <a:xfrm>
            <a:off x="867507" y="2782669"/>
            <a:ext cx="7408985" cy="646331"/>
          </a:xfrm>
          <a:prstGeom prst="rect">
            <a:avLst/>
          </a:prstGeom>
          <a:noFill/>
        </p:spPr>
        <p:txBody>
          <a:bodyPr wrap="square" rtlCol="0">
            <a:spAutoFit/>
          </a:bodyPr>
          <a:lstStyle/>
          <a:p>
            <a:r>
              <a:rPr lang="en-US" dirty="0"/>
              <a:t>We end these lecture slides here. The lecture notes will be continued which will cover the basic syntax of R and different types of objects in R.</a:t>
            </a:r>
          </a:p>
        </p:txBody>
      </p:sp>
    </p:spTree>
    <p:extLst>
      <p:ext uri="{BB962C8B-B14F-4D97-AF65-F5344CB8AC3E}">
        <p14:creationId xmlns:p14="http://schemas.microsoft.com/office/powerpoint/2010/main" val="1314454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A77A-AABA-2C6E-7DA3-5BE33314D1A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999007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normAutofit/>
          </a:bodyPr>
          <a:lstStyle/>
          <a:p>
            <a:r>
              <a:rPr lang="en-US" sz="4000" dirty="0"/>
              <a:t>Installing R and RStudio</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a:xfrm>
            <a:off x="1114425" y="4226929"/>
            <a:ext cx="4883703" cy="354459"/>
          </a:xfrm>
        </p:spPr>
        <p:txBody>
          <a:bodyPr/>
          <a:lstStyle/>
          <a:p>
            <a:r>
              <a:rPr lang="en-US" sz="2800" dirty="0"/>
              <a:t>On Your Individual Device</a:t>
            </a:r>
          </a:p>
        </p:txBody>
      </p:sp>
    </p:spTree>
    <p:extLst>
      <p:ext uri="{BB962C8B-B14F-4D97-AF65-F5344CB8AC3E}">
        <p14:creationId xmlns:p14="http://schemas.microsoft.com/office/powerpoint/2010/main" val="245295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29929-252C-869B-F1E0-52CF114E5AA4}"/>
              </a:ext>
            </a:extLst>
          </p:cNvPr>
          <p:cNvPicPr>
            <a:picLocks noChangeAspect="1"/>
          </p:cNvPicPr>
          <p:nvPr/>
        </p:nvPicPr>
        <p:blipFill>
          <a:blip r:embed="rId3"/>
          <a:stretch>
            <a:fillRect/>
          </a:stretch>
        </p:blipFill>
        <p:spPr>
          <a:xfrm>
            <a:off x="0" y="6501349"/>
            <a:ext cx="6700085" cy="353599"/>
          </a:xfrm>
          <a:prstGeom prst="rect">
            <a:avLst/>
          </a:prstGeom>
        </p:spPr>
      </p:pic>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Installing R and RStudio</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571500" y="1840448"/>
            <a:ext cx="8001000" cy="4446053"/>
          </a:xfrm>
        </p:spPr>
        <p:txBody>
          <a:bodyPr>
            <a:normAutofit fontScale="92500" lnSpcReduction="10000"/>
          </a:bodyPr>
          <a:lstStyle/>
          <a:p>
            <a:pPr fontAlgn="base"/>
            <a:r>
              <a:rPr lang="en-US" sz="2400" dirty="0">
                <a:solidFill>
                  <a:srgbClr val="282728"/>
                </a:solidFill>
                <a:latin typeface="Red Hat Text" panose="02010303040201060303"/>
              </a:rPr>
              <a:t>Leave directories and settings as </a:t>
            </a:r>
            <a:r>
              <a:rPr lang="en-US" sz="2400" b="1" dirty="0">
                <a:solidFill>
                  <a:srgbClr val="282728"/>
                </a:solidFill>
                <a:latin typeface="Red Hat Text" panose="02010303040201060303"/>
              </a:rPr>
              <a:t>default</a:t>
            </a:r>
            <a:r>
              <a:rPr lang="en-US" sz="2400" dirty="0">
                <a:solidFill>
                  <a:srgbClr val="282728"/>
                </a:solidFill>
                <a:latin typeface="Red Hat Text" panose="02010303040201060303"/>
              </a:rPr>
              <a:t> unless you know what you’re doing!</a:t>
            </a:r>
          </a:p>
          <a:p>
            <a:pPr marL="0" indent="0" fontAlgn="base">
              <a:buNone/>
            </a:pPr>
            <a:endParaRPr lang="en-US" sz="2400" dirty="0">
              <a:solidFill>
                <a:srgbClr val="282728"/>
              </a:solidFill>
              <a:latin typeface="Red Hat Text" panose="02010303040201060303"/>
            </a:endParaRPr>
          </a:p>
          <a:p>
            <a:pPr fontAlgn="base"/>
            <a:r>
              <a:rPr lang="en-US" sz="3500" dirty="0">
                <a:solidFill>
                  <a:srgbClr val="282728"/>
                </a:solidFill>
                <a:latin typeface="Red Hat Text" panose="02010303040201060303"/>
                <a:hlinkClick r:id="rId4"/>
              </a:rPr>
              <a:t>https://posit.co/download/rstudio-desktop/</a:t>
            </a:r>
            <a:endParaRPr lang="en-US" sz="3500" dirty="0">
              <a:solidFill>
                <a:srgbClr val="282728"/>
              </a:solidFill>
              <a:latin typeface="Red Hat Text" panose="02010303040201060303"/>
            </a:endParaRPr>
          </a:p>
          <a:p>
            <a:pPr fontAlgn="base"/>
            <a:endParaRPr lang="en-US" sz="2400" dirty="0">
              <a:solidFill>
                <a:srgbClr val="282728"/>
              </a:solidFill>
              <a:latin typeface="Red Hat Text" panose="02010303040201060303"/>
            </a:endParaRPr>
          </a:p>
          <a:p>
            <a:pPr fontAlgn="base"/>
            <a:r>
              <a:rPr lang="en-US" sz="2400" dirty="0">
                <a:solidFill>
                  <a:srgbClr val="282728"/>
                </a:solidFill>
                <a:latin typeface="Red Hat Text" panose="02010303040201060303"/>
              </a:rPr>
              <a:t>First, click “Download and Install R”.  Click “Download R for macOS” or “Download R for Windows” depending on what type of computer you have, in the top box.</a:t>
            </a:r>
          </a:p>
          <a:p>
            <a:pPr lvl="1" fontAlgn="base"/>
            <a:r>
              <a:rPr lang="en-US" sz="1775" dirty="0">
                <a:solidFill>
                  <a:srgbClr val="282728"/>
                </a:solidFill>
                <a:latin typeface="Red Hat Text" panose="02010303040201060303"/>
              </a:rPr>
              <a:t>MacOS: Click the .pkg file that applies to your computer</a:t>
            </a:r>
          </a:p>
          <a:p>
            <a:pPr lvl="1" fontAlgn="base"/>
            <a:r>
              <a:rPr lang="en-US" sz="1775" dirty="0">
                <a:solidFill>
                  <a:srgbClr val="282728"/>
                </a:solidFill>
                <a:latin typeface="Red Hat Text" panose="02010303040201060303"/>
              </a:rPr>
              <a:t>Windows: Click “Install R for the first time”, and then “Download R-4.3.2 for Windows”</a:t>
            </a:r>
          </a:p>
          <a:p>
            <a:pPr marL="342900" lvl="1" indent="0" fontAlgn="base">
              <a:buNone/>
            </a:pPr>
            <a:endParaRPr lang="en-US" sz="1775" dirty="0">
              <a:solidFill>
                <a:srgbClr val="282728"/>
              </a:solidFill>
              <a:latin typeface="Red Hat Text" panose="02010303040201060303"/>
            </a:endParaRPr>
          </a:p>
          <a:p>
            <a:pPr fontAlgn="base"/>
            <a:r>
              <a:rPr lang="en-US" sz="2400" dirty="0">
                <a:solidFill>
                  <a:srgbClr val="282728"/>
                </a:solidFill>
                <a:latin typeface="Red Hat Text" panose="02010303040201060303"/>
              </a:rPr>
              <a:t>Then, back at the above link, click “Download </a:t>
            </a:r>
            <a:r>
              <a:rPr lang="en-US" sz="2400" dirty="0" err="1">
                <a:solidFill>
                  <a:srgbClr val="282728"/>
                </a:solidFill>
                <a:latin typeface="Red Hat Text" panose="02010303040201060303"/>
              </a:rPr>
              <a:t>Rstudio</a:t>
            </a:r>
            <a:r>
              <a:rPr lang="en-US" sz="2400" dirty="0">
                <a:solidFill>
                  <a:srgbClr val="282728"/>
                </a:solidFill>
                <a:latin typeface="Red Hat Text" panose="02010303040201060303"/>
              </a:rPr>
              <a:t> Desktop”, which will just give you a file.</a:t>
            </a:r>
          </a:p>
          <a:p>
            <a:pPr fontAlgn="base"/>
            <a:endParaRPr lang="en-US" sz="2400" dirty="0">
              <a:solidFill>
                <a:srgbClr val="282728"/>
              </a:solidFill>
              <a:latin typeface="Red Hat Text" panose="02010303040201060303"/>
            </a:endParaRPr>
          </a:p>
        </p:txBody>
      </p:sp>
      <p:sp>
        <p:nvSpPr>
          <p:cNvPr id="6" name="Text Placeholder 5">
            <a:extLst>
              <a:ext uri="{FF2B5EF4-FFF2-40B4-BE49-F238E27FC236}">
                <a16:creationId xmlns:a16="http://schemas.microsoft.com/office/drawing/2014/main" id="{24DBB9F1-8327-5327-78D7-D470CEB53A1D}"/>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6775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274F7CE-554A-41A5-D9DD-C7FB73E761A9}"/>
              </a:ext>
            </a:extLst>
          </p:cNvPr>
          <p:cNvPicPr>
            <a:picLocks noGrp="1" noChangeAspect="1"/>
          </p:cNvPicPr>
          <p:nvPr>
            <p:ph sz="quarter" idx="13"/>
          </p:nvPr>
        </p:nvPicPr>
        <p:blipFill>
          <a:blip r:embed="rId2"/>
          <a:stretch>
            <a:fillRect/>
          </a:stretch>
        </p:blipFill>
        <p:spPr>
          <a:xfrm>
            <a:off x="85896" y="601884"/>
            <a:ext cx="8408911" cy="5824676"/>
          </a:xfrm>
        </p:spPr>
      </p:pic>
      <p:sp>
        <p:nvSpPr>
          <p:cNvPr id="4" name="Text Placeholder 3">
            <a:extLst>
              <a:ext uri="{FF2B5EF4-FFF2-40B4-BE49-F238E27FC236}">
                <a16:creationId xmlns:a16="http://schemas.microsoft.com/office/drawing/2014/main" id="{EE348BA2-E5CB-31E3-679D-64D2C4C48A90}"/>
              </a:ext>
            </a:extLst>
          </p:cNvPr>
          <p:cNvSpPr>
            <a:spLocks noGrp="1"/>
          </p:cNvSpPr>
          <p:nvPr>
            <p:ph type="body" sz="quarter" idx="14"/>
          </p:nvPr>
        </p:nvSpPr>
        <p:spPr>
          <a:xfrm>
            <a:off x="0" y="6532894"/>
            <a:ext cx="6782765" cy="350865"/>
          </a:xfrm>
        </p:spPr>
        <p:txBody>
          <a:bodyPr/>
          <a:lstStyle/>
          <a:p>
            <a:r>
              <a:rPr lang="en-US" dirty="0"/>
              <a:t>                                                                                                                                                    </a:t>
            </a:r>
          </a:p>
        </p:txBody>
      </p:sp>
    </p:spTree>
    <p:extLst>
      <p:ext uri="{BB962C8B-B14F-4D97-AF65-F5344CB8AC3E}">
        <p14:creationId xmlns:p14="http://schemas.microsoft.com/office/powerpoint/2010/main" val="852421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D694935-041D-575F-ED57-E5E52F523DEB}"/>
              </a:ext>
            </a:extLst>
          </p:cNvPr>
          <p:cNvPicPr>
            <a:picLocks noGrp="1" noChangeAspect="1"/>
          </p:cNvPicPr>
          <p:nvPr>
            <p:ph sz="quarter" idx="13"/>
          </p:nvPr>
        </p:nvPicPr>
        <p:blipFill>
          <a:blip r:embed="rId2"/>
          <a:stretch>
            <a:fillRect/>
          </a:stretch>
        </p:blipFill>
        <p:spPr>
          <a:xfrm>
            <a:off x="176875" y="1053778"/>
            <a:ext cx="8550436" cy="4583093"/>
          </a:xfrm>
        </p:spPr>
      </p:pic>
      <p:sp>
        <p:nvSpPr>
          <p:cNvPr id="4" name="Text Placeholder 3">
            <a:extLst>
              <a:ext uri="{FF2B5EF4-FFF2-40B4-BE49-F238E27FC236}">
                <a16:creationId xmlns:a16="http://schemas.microsoft.com/office/drawing/2014/main" id="{234912F3-2B60-02D5-7D0F-AD56C5A6DC6B}"/>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4085305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193A43D-C290-D4F5-9857-6B7EFED366AB}"/>
              </a:ext>
            </a:extLst>
          </p:cNvPr>
          <p:cNvPicPr>
            <a:picLocks noGrp="1" noChangeAspect="1"/>
          </p:cNvPicPr>
          <p:nvPr>
            <p:ph sz="quarter" idx="13"/>
          </p:nvPr>
        </p:nvPicPr>
        <p:blipFill>
          <a:blip r:embed="rId2"/>
          <a:stretch>
            <a:fillRect/>
          </a:stretch>
        </p:blipFill>
        <p:spPr>
          <a:xfrm>
            <a:off x="243068" y="1087559"/>
            <a:ext cx="8492461" cy="5454747"/>
          </a:xfrm>
        </p:spPr>
      </p:pic>
      <p:sp>
        <p:nvSpPr>
          <p:cNvPr id="4" name="Text Placeholder 3">
            <a:extLst>
              <a:ext uri="{FF2B5EF4-FFF2-40B4-BE49-F238E27FC236}">
                <a16:creationId xmlns:a16="http://schemas.microsoft.com/office/drawing/2014/main" id="{B74BD621-D46B-0F81-1956-30DC736B1ECB}"/>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91566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EEB4DDA-73CC-D23B-32C4-3FEBF61AC505}"/>
              </a:ext>
            </a:extLst>
          </p:cNvPr>
          <p:cNvPicPr>
            <a:picLocks noGrp="1" noChangeAspect="1"/>
          </p:cNvPicPr>
          <p:nvPr>
            <p:ph sz="quarter" idx="13"/>
          </p:nvPr>
        </p:nvPicPr>
        <p:blipFill>
          <a:blip r:embed="rId2"/>
          <a:stretch>
            <a:fillRect/>
          </a:stretch>
        </p:blipFill>
        <p:spPr>
          <a:xfrm>
            <a:off x="223173" y="1776465"/>
            <a:ext cx="8666183" cy="4852691"/>
          </a:xfrm>
        </p:spPr>
      </p:pic>
      <p:sp>
        <p:nvSpPr>
          <p:cNvPr id="4" name="Text Placeholder 3">
            <a:extLst>
              <a:ext uri="{FF2B5EF4-FFF2-40B4-BE49-F238E27FC236}">
                <a16:creationId xmlns:a16="http://schemas.microsoft.com/office/drawing/2014/main" id="{CF15326E-68CB-A3CB-0895-2A4E059B3064}"/>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069527379"/>
      </p:ext>
    </p:extLst>
  </p:cSld>
  <p:clrMapOvr>
    <a:masterClrMapping/>
  </p:clrMapOvr>
</p:sld>
</file>

<file path=ppt/theme/theme1.xml><?xml version="1.0" encoding="utf-8"?>
<a:theme xmlns:a="http://schemas.openxmlformats.org/drawingml/2006/main" name="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Madison-text-RedHat-4_3" id="{475E5D8D-C0C1-554A-AEE8-DFCC60660036}" vid="{29226B5A-7B3E-BE44-8BFD-6AED9CF1B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FirstLecture</Template>
  <TotalTime>4659</TotalTime>
  <Words>3062</Words>
  <Application>Microsoft Macintosh PowerPoint</Application>
  <PresentationFormat>On-screen Show (4:3)</PresentationFormat>
  <Paragraphs>155</Paragraphs>
  <Slides>37</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Cambria Math</vt:lpstr>
      <vt:lpstr>Google Sans</vt:lpstr>
      <vt:lpstr>Red Hat Display</vt:lpstr>
      <vt:lpstr>Red Hat Text</vt:lpstr>
      <vt:lpstr>Times New Roman</vt:lpstr>
      <vt:lpstr>Office Theme</vt:lpstr>
      <vt:lpstr>Intro to R</vt:lpstr>
      <vt:lpstr>Software necessary for R</vt:lpstr>
      <vt:lpstr>Logo and User Interfaces</vt:lpstr>
      <vt:lpstr>Installing R and RStudio</vt:lpstr>
      <vt:lpstr>Installing R and RStudio</vt:lpstr>
      <vt:lpstr>PowerPoint Presentation</vt:lpstr>
      <vt:lpstr>PowerPoint Presentation</vt:lpstr>
      <vt:lpstr>PowerPoint Presentation</vt:lpstr>
      <vt:lpstr>PowerPoint Presentation</vt:lpstr>
      <vt:lpstr>RStudio</vt:lpstr>
      <vt:lpstr>User Interface   We will use the image below to understand the 4 primary panes/windows of Rstudio. Each Pane will be discussed in details in the following slides</vt:lpstr>
      <vt:lpstr>User Interface   When you open RStudio for the first time it will only not show Pane 1. This is because Pane 1 is primarily for displaying R format documents. So let’s understand what you will see for the first time. NOTE: All pane names are the same as the image in previous slide and is missing Pane 1.</vt:lpstr>
      <vt:lpstr>We will start by understanding other Panes and then at last look at Pane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Pane 1: Source Pane</vt:lpstr>
      <vt:lpstr>Creating an R format file in Source pane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an R Markdown file?</vt:lpstr>
      <vt:lpstr>Setting the Directory for STAT 240 in your devices</vt:lpstr>
      <vt:lpstr>PowerPoint Presentation</vt:lpstr>
      <vt:lpstr>Setting working directory in RStudio</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Cameron J</dc:creator>
  <cp:lastModifiedBy>Sahifa Siddiqua</cp:lastModifiedBy>
  <cp:revision>12</cp:revision>
  <dcterms:created xsi:type="dcterms:W3CDTF">2023-11-24T04:45:16Z</dcterms:created>
  <dcterms:modified xsi:type="dcterms:W3CDTF">2026-01-21T17:10:49Z</dcterms:modified>
</cp:coreProperties>
</file>